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7" r:id="rId1"/>
  </p:sldMasterIdLst>
  <p:sldIdLst>
    <p:sldId id="256" r:id="rId2"/>
    <p:sldId id="258" r:id="rId3"/>
    <p:sldId id="259" r:id="rId4"/>
    <p:sldId id="260" r:id="rId5"/>
    <p:sldId id="261" r:id="rId6"/>
    <p:sldId id="263"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5" d="100"/>
          <a:sy n="85" d="100"/>
        </p:scale>
        <p:origin x="590"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pl-PL"/>
              <a:t>Kliknij, aby edytować styl</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CC5CDCF5-D879-4850-A117-8244667A0C9F}" type="datetimeFigureOut">
              <a:rPr lang="pl-PL" smtClean="0"/>
              <a:t>09.07.2026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EA5B3FD-3F08-4CC9-BF9D-95743A9A4184}" type="slidenum">
              <a:rPr lang="pl-PL" smtClean="0"/>
              <a:t>‹#›</a:t>
            </a:fld>
            <a:endParaRPr lang="pl-PL"/>
          </a:p>
        </p:txBody>
      </p:sp>
    </p:spTree>
    <p:extLst>
      <p:ext uri="{BB962C8B-B14F-4D97-AF65-F5344CB8AC3E}">
        <p14:creationId xmlns:p14="http://schemas.microsoft.com/office/powerpoint/2010/main" val="2415452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ytuł i podpis">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pl-PL"/>
              <a:t>Kliknij, aby edytować styl</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CC5CDCF5-D879-4850-A117-8244667A0C9F}" type="datetimeFigureOut">
              <a:rPr lang="pl-PL" smtClean="0"/>
              <a:t>09.07.2026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EA5B3FD-3F08-4CC9-BF9D-95743A9A4184}" type="slidenum">
              <a:rPr lang="pl-PL" smtClean="0"/>
              <a:t>‹#›</a:t>
            </a:fld>
            <a:endParaRPr lang="pl-PL"/>
          </a:p>
        </p:txBody>
      </p:sp>
    </p:spTree>
    <p:extLst>
      <p:ext uri="{BB962C8B-B14F-4D97-AF65-F5344CB8AC3E}">
        <p14:creationId xmlns:p14="http://schemas.microsoft.com/office/powerpoint/2010/main" val="2994260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Oferta z podpise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CC5CDCF5-D879-4850-A117-8244667A0C9F}" type="datetimeFigureOut">
              <a:rPr lang="pl-PL" smtClean="0"/>
              <a:t>09.07.2026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EA5B3FD-3F08-4CC9-BF9D-95743A9A4184}" type="slidenum">
              <a:rPr lang="pl-PL" smtClean="0"/>
              <a:t>‹#›</a:t>
            </a:fld>
            <a:endParaRPr lang="pl-PL"/>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442060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arta nazwy">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pl-PL"/>
              <a:t>Kliknij, aby edytować styl</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CC5CDCF5-D879-4850-A117-8244667A0C9F}" type="datetimeFigureOut">
              <a:rPr lang="pl-PL" smtClean="0"/>
              <a:t>09.07.2026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EA5B3FD-3F08-4CC9-BF9D-95743A9A4184}" type="slidenum">
              <a:rPr lang="pl-PL" smtClean="0"/>
              <a:t>‹#›</a:t>
            </a:fld>
            <a:endParaRPr lang="pl-PL"/>
          </a:p>
        </p:txBody>
      </p:sp>
    </p:spTree>
    <p:extLst>
      <p:ext uri="{BB962C8B-B14F-4D97-AF65-F5344CB8AC3E}">
        <p14:creationId xmlns:p14="http://schemas.microsoft.com/office/powerpoint/2010/main" val="20040372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a nazwy cytatu">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CC5CDCF5-D879-4850-A117-8244667A0C9F}" type="datetimeFigureOut">
              <a:rPr lang="pl-PL" smtClean="0"/>
              <a:t>09.07.2026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EA5B3FD-3F08-4CC9-BF9D-95743A9A4184}" type="slidenum">
              <a:rPr lang="pl-PL" smtClean="0"/>
              <a:t>‹#›</a:t>
            </a:fld>
            <a:endParaRPr lang="pl-PL"/>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783298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wda lub fałsz">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pl-PL"/>
              <a:t>Kliknij, aby edytować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CC5CDCF5-D879-4850-A117-8244667A0C9F}" type="datetimeFigureOut">
              <a:rPr lang="pl-PL" smtClean="0"/>
              <a:t>09.07.2026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EA5B3FD-3F08-4CC9-BF9D-95743A9A4184}" type="slidenum">
              <a:rPr lang="pl-PL" smtClean="0"/>
              <a:t>‹#›</a:t>
            </a:fld>
            <a:endParaRPr lang="pl-PL"/>
          </a:p>
        </p:txBody>
      </p:sp>
    </p:spTree>
    <p:extLst>
      <p:ext uri="{BB962C8B-B14F-4D97-AF65-F5344CB8AC3E}">
        <p14:creationId xmlns:p14="http://schemas.microsoft.com/office/powerpoint/2010/main" val="714073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CC5CDCF5-D879-4850-A117-8244667A0C9F}" type="datetimeFigureOut">
              <a:rPr lang="pl-PL" smtClean="0"/>
              <a:t>09.07.2026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EA5B3FD-3F08-4CC9-BF9D-95743A9A4184}" type="slidenum">
              <a:rPr lang="pl-PL" smtClean="0"/>
              <a:t>‹#›</a:t>
            </a:fld>
            <a:endParaRPr lang="pl-PL"/>
          </a:p>
        </p:txBody>
      </p:sp>
    </p:spTree>
    <p:extLst>
      <p:ext uri="{BB962C8B-B14F-4D97-AF65-F5344CB8AC3E}">
        <p14:creationId xmlns:p14="http://schemas.microsoft.com/office/powerpoint/2010/main" val="34676939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pl-PL"/>
              <a:t>Kliknij, aby edytować styl</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CC5CDCF5-D879-4850-A117-8244667A0C9F}" type="datetimeFigureOut">
              <a:rPr lang="pl-PL" smtClean="0"/>
              <a:t>09.07.2026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EA5B3FD-3F08-4CC9-BF9D-95743A9A4184}" type="slidenum">
              <a:rPr lang="pl-PL" smtClean="0"/>
              <a:t>‹#›</a:t>
            </a:fld>
            <a:endParaRPr lang="pl-PL"/>
          </a:p>
        </p:txBody>
      </p:sp>
    </p:spTree>
    <p:extLst>
      <p:ext uri="{BB962C8B-B14F-4D97-AF65-F5344CB8AC3E}">
        <p14:creationId xmlns:p14="http://schemas.microsoft.com/office/powerpoint/2010/main" val="3061107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CC5CDCF5-D879-4850-A117-8244667A0C9F}" type="datetimeFigureOut">
              <a:rPr lang="pl-PL" smtClean="0"/>
              <a:t>09.07.2026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EA5B3FD-3F08-4CC9-BF9D-95743A9A4184}" type="slidenum">
              <a:rPr lang="pl-PL" smtClean="0"/>
              <a:t>‹#›</a:t>
            </a:fld>
            <a:endParaRPr lang="pl-PL"/>
          </a:p>
        </p:txBody>
      </p:sp>
    </p:spTree>
    <p:extLst>
      <p:ext uri="{BB962C8B-B14F-4D97-AF65-F5344CB8AC3E}">
        <p14:creationId xmlns:p14="http://schemas.microsoft.com/office/powerpoint/2010/main" val="4159010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pl-PL"/>
              <a:t>Kliknij, aby edytować styl</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CC5CDCF5-D879-4850-A117-8244667A0C9F}" type="datetimeFigureOut">
              <a:rPr lang="pl-PL" smtClean="0"/>
              <a:t>09.07.2026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3EA5B3FD-3F08-4CC9-BF9D-95743A9A4184}" type="slidenum">
              <a:rPr lang="pl-PL" smtClean="0"/>
              <a:t>‹#›</a:t>
            </a:fld>
            <a:endParaRPr lang="pl-PL"/>
          </a:p>
        </p:txBody>
      </p:sp>
    </p:spTree>
    <p:extLst>
      <p:ext uri="{BB962C8B-B14F-4D97-AF65-F5344CB8AC3E}">
        <p14:creationId xmlns:p14="http://schemas.microsoft.com/office/powerpoint/2010/main" val="1668662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CC5CDCF5-D879-4850-A117-8244667A0C9F}" type="datetimeFigureOut">
              <a:rPr lang="pl-PL" smtClean="0"/>
              <a:t>09.07.2026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3EA5B3FD-3F08-4CC9-BF9D-95743A9A4184}" type="slidenum">
              <a:rPr lang="pl-PL" smtClean="0"/>
              <a:t>‹#›</a:t>
            </a:fld>
            <a:endParaRPr lang="pl-PL"/>
          </a:p>
        </p:txBody>
      </p:sp>
    </p:spTree>
    <p:extLst>
      <p:ext uri="{BB962C8B-B14F-4D97-AF65-F5344CB8AC3E}">
        <p14:creationId xmlns:p14="http://schemas.microsoft.com/office/powerpoint/2010/main" val="3431074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l-PL"/>
              <a:t>Kliknij, aby edytować styl</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CC5CDCF5-D879-4850-A117-8244667A0C9F}" type="datetimeFigureOut">
              <a:rPr lang="pl-PL" smtClean="0"/>
              <a:t>09.07.2026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3EA5B3FD-3F08-4CC9-BF9D-95743A9A4184}" type="slidenum">
              <a:rPr lang="pl-PL" smtClean="0"/>
              <a:t>‹#›</a:t>
            </a:fld>
            <a:endParaRPr lang="pl-PL"/>
          </a:p>
        </p:txBody>
      </p:sp>
    </p:spTree>
    <p:extLst>
      <p:ext uri="{BB962C8B-B14F-4D97-AF65-F5344CB8AC3E}">
        <p14:creationId xmlns:p14="http://schemas.microsoft.com/office/powerpoint/2010/main" val="3406833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CC5CDCF5-D879-4850-A117-8244667A0C9F}" type="datetimeFigureOut">
              <a:rPr lang="pl-PL" smtClean="0"/>
              <a:t>09.07.2026</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3EA5B3FD-3F08-4CC9-BF9D-95743A9A4184}" type="slidenum">
              <a:rPr lang="pl-PL" smtClean="0"/>
              <a:t>‹#›</a:t>
            </a:fld>
            <a:endParaRPr lang="pl-PL"/>
          </a:p>
        </p:txBody>
      </p:sp>
    </p:spTree>
    <p:extLst>
      <p:ext uri="{BB962C8B-B14F-4D97-AF65-F5344CB8AC3E}">
        <p14:creationId xmlns:p14="http://schemas.microsoft.com/office/powerpoint/2010/main" val="625625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5CDCF5-D879-4850-A117-8244667A0C9F}" type="datetimeFigureOut">
              <a:rPr lang="pl-PL" smtClean="0"/>
              <a:t>09.07.2026</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3EA5B3FD-3F08-4CC9-BF9D-95743A9A4184}" type="slidenum">
              <a:rPr lang="pl-PL" smtClean="0"/>
              <a:t>‹#›</a:t>
            </a:fld>
            <a:endParaRPr lang="pl-PL"/>
          </a:p>
        </p:txBody>
      </p:sp>
    </p:spTree>
    <p:extLst>
      <p:ext uri="{BB962C8B-B14F-4D97-AF65-F5344CB8AC3E}">
        <p14:creationId xmlns:p14="http://schemas.microsoft.com/office/powerpoint/2010/main" val="986493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pl-PL"/>
              <a:t>Kliknij, aby edytować styl</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CC5CDCF5-D879-4850-A117-8244667A0C9F}" type="datetimeFigureOut">
              <a:rPr lang="pl-PL" smtClean="0"/>
              <a:t>09.07.2026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3EA5B3FD-3F08-4CC9-BF9D-95743A9A4184}" type="slidenum">
              <a:rPr lang="pl-PL" smtClean="0"/>
              <a:t>‹#›</a:t>
            </a:fld>
            <a:endParaRPr lang="pl-PL"/>
          </a:p>
        </p:txBody>
      </p:sp>
    </p:spTree>
    <p:extLst>
      <p:ext uri="{BB962C8B-B14F-4D97-AF65-F5344CB8AC3E}">
        <p14:creationId xmlns:p14="http://schemas.microsoft.com/office/powerpoint/2010/main" val="1692677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pl-PL"/>
              <a:t>Kliknij, aby edytować styl</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a:t>Kliknij ikonę, aby dodać obraz</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CC5CDCF5-D879-4850-A117-8244667A0C9F}" type="datetimeFigureOut">
              <a:rPr lang="pl-PL" smtClean="0"/>
              <a:t>09.07.2026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3EA5B3FD-3F08-4CC9-BF9D-95743A9A4184}" type="slidenum">
              <a:rPr lang="pl-PL" smtClean="0"/>
              <a:t>‹#›</a:t>
            </a:fld>
            <a:endParaRPr lang="pl-PL"/>
          </a:p>
        </p:txBody>
      </p:sp>
    </p:spTree>
    <p:extLst>
      <p:ext uri="{BB962C8B-B14F-4D97-AF65-F5344CB8AC3E}">
        <p14:creationId xmlns:p14="http://schemas.microsoft.com/office/powerpoint/2010/main" val="486426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pl-PL"/>
              <a:t>Kliknij, aby edytować styl</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C5CDCF5-D879-4850-A117-8244667A0C9F}" type="datetimeFigureOut">
              <a:rPr lang="pl-PL" smtClean="0"/>
              <a:t>09.07.2026</a:t>
            </a:fld>
            <a:endParaRPr lang="pl-PL"/>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pl-PL"/>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EA5B3FD-3F08-4CC9-BF9D-95743A9A4184}" type="slidenum">
              <a:rPr lang="pl-PL" smtClean="0"/>
              <a:t>‹#›</a:t>
            </a:fld>
            <a:endParaRPr lang="pl-PL"/>
          </a:p>
        </p:txBody>
      </p:sp>
    </p:spTree>
    <p:extLst>
      <p:ext uri="{BB962C8B-B14F-4D97-AF65-F5344CB8AC3E}">
        <p14:creationId xmlns:p14="http://schemas.microsoft.com/office/powerpoint/2010/main" val="4249598260"/>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 id="2147483762" r:id="rId15"/>
    <p:sldLayoutId id="214748376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38200" y="365125"/>
            <a:ext cx="10392177" cy="5147033"/>
          </a:xfrm>
        </p:spPr>
        <p:txBody>
          <a:bodyPr>
            <a:normAutofit/>
          </a:bodyPr>
          <a:lstStyle/>
          <a:p>
            <a:br>
              <a:rPr lang="pl-PL" b="1" dirty="0"/>
            </a:br>
            <a:br>
              <a:rPr lang="pl-PL" b="1" dirty="0"/>
            </a:br>
            <a:r>
              <a:rPr lang="pl-PL" b="1" dirty="0"/>
              <a:t>PROCEDURY REAGOWANIA W PRZYPADKU WYSTĄPIENIA WEWNĘTRZNYCH </a:t>
            </a:r>
            <a:br>
              <a:rPr lang="pl-PL" b="1" dirty="0"/>
            </a:br>
            <a:r>
              <a:rPr lang="pl-PL" b="1" dirty="0"/>
              <a:t>I ZEWNĘTRZNYCH ZAGROŻEŃ FIZYCZNYCH</a:t>
            </a:r>
            <a:br>
              <a:rPr lang="pl-PL" b="1"/>
            </a:br>
            <a:r>
              <a:rPr lang="pl-PL" b="1"/>
              <a:t>w </a:t>
            </a:r>
            <a:r>
              <a:rPr lang="pl-PL" b="1" dirty="0"/>
              <a:t>LO Nr III im. J. Słowackiego w OTWOCKU</a:t>
            </a:r>
            <a:endParaRPr lang="pl-PL" dirty="0"/>
          </a:p>
        </p:txBody>
      </p:sp>
    </p:spTree>
    <p:extLst>
      <p:ext uri="{BB962C8B-B14F-4D97-AF65-F5344CB8AC3E}">
        <p14:creationId xmlns:p14="http://schemas.microsoft.com/office/powerpoint/2010/main" val="16464713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a:t>UWAGA !</a:t>
            </a:r>
          </a:p>
        </p:txBody>
      </p:sp>
      <p:sp>
        <p:nvSpPr>
          <p:cNvPr id="3" name="Symbol zastępczy zawartości 2"/>
          <p:cNvSpPr>
            <a:spLocks noGrp="1"/>
          </p:cNvSpPr>
          <p:nvPr>
            <p:ph idx="1"/>
          </p:nvPr>
        </p:nvSpPr>
        <p:spPr>
          <a:xfrm>
            <a:off x="515155" y="1700010"/>
            <a:ext cx="10586434" cy="4494727"/>
          </a:xfrm>
        </p:spPr>
        <p:txBody>
          <a:bodyPr>
            <a:normAutofit/>
          </a:bodyPr>
          <a:lstStyle/>
          <a:p>
            <a:pPr marL="0" indent="0">
              <a:buNone/>
            </a:pPr>
            <a:r>
              <a:rPr lang="pl-PL" sz="3600" dirty="0"/>
              <a:t>W przypadku wszczynania kolejnych ataków przez agresora, z widocznymi skutkami pobicia - szkoła kieruje sprawę na Policję, od postępowania której zależą dalsze losy sprawcy przemocy. </a:t>
            </a:r>
            <a:br>
              <a:rPr lang="pl-PL" sz="3600" dirty="0"/>
            </a:br>
            <a:r>
              <a:rPr lang="pl-PL" sz="3600" dirty="0"/>
              <a:t>Wobec agresora stosuje się konsekwencje przewidziane w statucie i/lub regulaminie szkoły. </a:t>
            </a:r>
          </a:p>
          <a:p>
            <a:pPr marL="0" indent="0">
              <a:buNone/>
            </a:pPr>
            <a:endParaRPr lang="pl-PL" dirty="0"/>
          </a:p>
          <a:p>
            <a:endParaRPr lang="pl-PL" dirty="0"/>
          </a:p>
        </p:txBody>
      </p:sp>
    </p:spTree>
    <p:extLst>
      <p:ext uri="{BB962C8B-B14F-4D97-AF65-F5344CB8AC3E}">
        <p14:creationId xmlns:p14="http://schemas.microsoft.com/office/powerpoint/2010/main" val="911638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a:t>Sposób postępowania </a:t>
            </a:r>
            <a:r>
              <a:rPr lang="pl-PL" dirty="0"/>
              <a:t>	</a:t>
            </a:r>
            <a:br>
              <a:rPr lang="pl-PL" dirty="0"/>
            </a:br>
            <a:endParaRPr lang="pl-PL" dirty="0"/>
          </a:p>
        </p:txBody>
      </p:sp>
      <p:sp>
        <p:nvSpPr>
          <p:cNvPr id="3" name="Symbol zastępczy zawartości 2"/>
          <p:cNvSpPr>
            <a:spLocks noGrp="1"/>
          </p:cNvSpPr>
          <p:nvPr>
            <p:ph idx="1"/>
          </p:nvPr>
        </p:nvSpPr>
        <p:spPr>
          <a:xfrm>
            <a:off x="334851" y="1313645"/>
            <a:ext cx="10702343" cy="5228823"/>
          </a:xfrm>
        </p:spPr>
        <p:txBody>
          <a:bodyPr>
            <a:normAutofit fontScale="92500" lnSpcReduction="10000"/>
          </a:bodyPr>
          <a:lstStyle/>
          <a:p>
            <a:pPr marL="0" indent="0">
              <a:buNone/>
            </a:pPr>
            <a:r>
              <a:rPr lang="pl-PL" b="1" dirty="0"/>
              <a:t> Agresja słowna </a:t>
            </a:r>
            <a:endParaRPr lang="pl-PL" dirty="0"/>
          </a:p>
          <a:p>
            <a:r>
              <a:rPr lang="pl-PL" dirty="0"/>
              <a:t>Należy bezzwłocznie podjąć działania mające na celu powstrzymanie i wyeliminowanie tego zjawiska </a:t>
            </a:r>
          </a:p>
          <a:p>
            <a:r>
              <a:rPr lang="pl-PL" dirty="0"/>
              <a:t>Należy powiadomić wychowawcę klasy i/lub dyrektora, pedagoga/psychologa.  </a:t>
            </a:r>
          </a:p>
          <a:p>
            <a:r>
              <a:rPr lang="pl-PL" dirty="0"/>
              <a:t>Wychowawca (pedagog lub psycholog) przeprowadza rozmowę z uczniem mającą na celu wyjaśnienie okoliczności zdarzenia. Rozmowę z ofiarą i agresorem należy przeprowadzić osobno. </a:t>
            </a:r>
          </a:p>
          <a:p>
            <a:r>
              <a:rPr lang="pl-PL" dirty="0"/>
              <a:t>Wychowawca (pedagog/psycholog) przeprowadza rozmowę ze sprawcą i ofiarą w celu ustalenia okoliczności zdarzenia, ustala wraz ze sprawcą formę zadośćuczynienia. </a:t>
            </a:r>
          </a:p>
          <a:p>
            <a:r>
              <a:rPr lang="pl-PL" dirty="0"/>
              <a:t>O zaistniałym zdarzeniu należy poinformować rodziców/opiekunów prawnych uczestników zdarzenia. </a:t>
            </a:r>
          </a:p>
          <a:p>
            <a:r>
              <a:rPr lang="pl-PL" dirty="0"/>
              <a:t>Pedagog/psycholog szkolny powinien udzielić pomocy terapeutycznej ofierze przemocy, wskazać, jak należy rodzić sobie w kontaktach z innymi, </a:t>
            </a:r>
          </a:p>
          <a:p>
            <a:r>
              <a:rPr lang="pl-PL" dirty="0"/>
              <a:t>W przypadku agresji fizycznej poczucia bezpieczeństwa i wsparcia wymagają również świadkowie ataku. Należy przeprowadzić rozmowę ze świadkami przemocy, wyjaśnić im pojęcie agresji, przypomnieć normy i zasady reagowania na przemoc, ustalić działania w podobnych przypadkach. </a:t>
            </a:r>
          </a:p>
          <a:p>
            <a:r>
              <a:rPr lang="pl-PL" dirty="0"/>
              <a:t>W poważnych przypadkach np. uzyskania informacji o popełnieniu przestępstwa ściganego z urzędu lub przestępstwa ściganego na wniosek poszkodowanego powiadamiana jest Policja. </a:t>
            </a:r>
          </a:p>
          <a:p>
            <a:r>
              <a:rPr lang="pl-PL" dirty="0"/>
              <a:t>Wobec ucznia przejawiającego zachowania agresywne stosuje się konsekwencje przewidziane w statucie lub regulaminie szkoły. </a:t>
            </a:r>
          </a:p>
          <a:p>
            <a:endParaRPr lang="pl-PL" dirty="0"/>
          </a:p>
        </p:txBody>
      </p:sp>
    </p:spTree>
    <p:extLst>
      <p:ext uri="{BB962C8B-B14F-4D97-AF65-F5344CB8AC3E}">
        <p14:creationId xmlns:p14="http://schemas.microsoft.com/office/powerpoint/2010/main" val="12153033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b="1" dirty="0"/>
              <a:t>Obowiązki pracowników szkoły </a:t>
            </a:r>
            <a:r>
              <a:rPr lang="pl-PL" dirty="0"/>
              <a:t>	</a:t>
            </a:r>
            <a:br>
              <a:rPr lang="pl-PL" dirty="0"/>
            </a:br>
            <a:endParaRPr lang="pl-PL" dirty="0"/>
          </a:p>
        </p:txBody>
      </p:sp>
      <p:sp>
        <p:nvSpPr>
          <p:cNvPr id="3" name="Symbol zastępczy zawartości 2"/>
          <p:cNvSpPr>
            <a:spLocks noGrp="1"/>
          </p:cNvSpPr>
          <p:nvPr>
            <p:ph idx="1"/>
          </p:nvPr>
        </p:nvSpPr>
        <p:spPr>
          <a:xfrm>
            <a:off x="677334" y="1468192"/>
            <a:ext cx="10656074" cy="4584877"/>
          </a:xfrm>
        </p:spPr>
        <p:txBody>
          <a:bodyPr>
            <a:normAutofit lnSpcReduction="10000"/>
          </a:bodyPr>
          <a:lstStyle/>
          <a:p>
            <a:endParaRPr lang="pl-PL" dirty="0"/>
          </a:p>
          <a:p>
            <a:r>
              <a:rPr lang="pl-PL" sz="2400" dirty="0"/>
              <a:t>zapoznać się z czynnościami realizowanymi w trakcie uruchamiania procedury. </a:t>
            </a:r>
          </a:p>
          <a:p>
            <a:r>
              <a:rPr lang="pl-PL" sz="2400" dirty="0"/>
              <a:t>brać udział w treningach i szkoleniach z zakresu stosowania procedury. </a:t>
            </a:r>
          </a:p>
          <a:p>
            <a:r>
              <a:rPr lang="pl-PL" sz="2400" dirty="0"/>
              <a:t>mieć zapisane numery telefonów osób odpowiedzialnych za uruchomienie procedury </a:t>
            </a:r>
          </a:p>
          <a:p>
            <a:r>
              <a:rPr lang="pl-PL" sz="2400" dirty="0"/>
              <a:t>znać swoje zadania na wypadek uruchomienia procedury. </a:t>
            </a:r>
          </a:p>
          <a:p>
            <a:r>
              <a:rPr lang="pl-PL" sz="2400" dirty="0"/>
              <a:t>szkolić uczniów w zakresie postępowania na wypadek uruchomienia procedury. </a:t>
            </a:r>
          </a:p>
          <a:p>
            <a:r>
              <a:rPr lang="pl-PL" sz="2400" dirty="0"/>
              <a:t>stosować się do poleceń osoby zarządzającej sytuacja kryzysową. </a:t>
            </a:r>
          </a:p>
          <a:p>
            <a:pPr marL="0" indent="0">
              <a:buNone/>
            </a:pPr>
            <a:r>
              <a:rPr lang="pl-PL" sz="2400" dirty="0"/>
              <a:t>	</a:t>
            </a:r>
          </a:p>
          <a:p>
            <a:endParaRPr lang="pl-PL" dirty="0"/>
          </a:p>
        </p:txBody>
      </p:sp>
    </p:spTree>
    <p:extLst>
      <p:ext uri="{BB962C8B-B14F-4D97-AF65-F5344CB8AC3E}">
        <p14:creationId xmlns:p14="http://schemas.microsoft.com/office/powerpoint/2010/main" val="3580394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b="1" dirty="0"/>
              <a:t>Procedura postępowania na wypadek znalezienia w szkole substancji psychoaktywnych </a:t>
            </a:r>
            <a:endParaRPr lang="pl-PL" dirty="0"/>
          </a:p>
        </p:txBody>
      </p:sp>
      <p:sp>
        <p:nvSpPr>
          <p:cNvPr id="3" name="Symbol zastępczy zawartości 2"/>
          <p:cNvSpPr>
            <a:spLocks noGrp="1"/>
          </p:cNvSpPr>
          <p:nvPr>
            <p:ph idx="1"/>
          </p:nvPr>
        </p:nvSpPr>
        <p:spPr>
          <a:xfrm>
            <a:off x="677334" y="2160589"/>
            <a:ext cx="9986373" cy="4124301"/>
          </a:xfrm>
        </p:spPr>
        <p:txBody>
          <a:bodyPr>
            <a:normAutofit fontScale="32500" lnSpcReduction="20000"/>
          </a:bodyPr>
          <a:lstStyle/>
          <a:p>
            <a:endParaRPr lang="pl-PL" dirty="0"/>
          </a:p>
          <a:p>
            <a:pPr marL="0" indent="0">
              <a:buNone/>
            </a:pPr>
            <a:r>
              <a:rPr lang="pl-PL" sz="6200" dirty="0"/>
              <a:t>W przypadku </a:t>
            </a:r>
            <a:r>
              <a:rPr lang="pl-PL" sz="6200" b="1" dirty="0"/>
              <a:t>znalezienia podejrzanej substancji odurzającej </a:t>
            </a:r>
            <a:r>
              <a:rPr lang="pl-PL" sz="6200" dirty="0"/>
              <a:t>na terenie szkoły, należy: </a:t>
            </a:r>
          </a:p>
          <a:p>
            <a:r>
              <a:rPr lang="pl-PL" sz="6200" dirty="0"/>
              <a:t>zachować szczególne środki ostrożności </a:t>
            </a:r>
          </a:p>
          <a:p>
            <a:r>
              <a:rPr lang="pl-PL" sz="6200" dirty="0"/>
              <a:t>zabezpieczyć substancję przed dostępem do niej uczniów oraz ew. jej zniszczeniem </a:t>
            </a:r>
          </a:p>
          <a:p>
            <a:r>
              <a:rPr lang="pl-PL" sz="6200" dirty="0"/>
              <a:t>powiadomić dyrektora szkoły, który powiadamia Policję </a:t>
            </a:r>
          </a:p>
          <a:p>
            <a:r>
              <a:rPr lang="pl-PL" sz="6200" dirty="0"/>
              <a:t>ustalić (jeżeli to możliwe), do kogo znaleziona substancja należy </a:t>
            </a:r>
          </a:p>
          <a:p>
            <a:r>
              <a:rPr lang="pl-PL" sz="6200" dirty="0"/>
              <a:t>przekazać Policji zabezpieczoną substancję oraz informację o zaistniałej sytuacji </a:t>
            </a:r>
          </a:p>
          <a:p>
            <a:r>
              <a:rPr lang="pl-PL" sz="6200" dirty="0"/>
              <a:t>opracować i prowadzić projekty edukacyjne dot. w/w problematyki. </a:t>
            </a:r>
          </a:p>
          <a:p>
            <a:pPr marL="0" indent="0">
              <a:buNone/>
            </a:pPr>
            <a:r>
              <a:rPr lang="pl-PL" sz="6200" dirty="0"/>
              <a:t>	</a:t>
            </a:r>
            <a:endParaRPr lang="pl-PL" dirty="0"/>
          </a:p>
        </p:txBody>
      </p:sp>
    </p:spTree>
    <p:extLst>
      <p:ext uri="{BB962C8B-B14F-4D97-AF65-F5344CB8AC3E}">
        <p14:creationId xmlns:p14="http://schemas.microsoft.com/office/powerpoint/2010/main" val="13098470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br>
              <a:rPr lang="pl-PL" dirty="0"/>
            </a:br>
            <a:r>
              <a:rPr lang="pl-PL" dirty="0"/>
              <a:t>W przypadku </a:t>
            </a:r>
            <a:r>
              <a:rPr lang="pl-PL" b="1" dirty="0"/>
              <a:t>podejrzenia ucznia o posiadanie środków odurzających </a:t>
            </a:r>
            <a:r>
              <a:rPr lang="pl-PL" dirty="0"/>
              <a:t>należy: </a:t>
            </a:r>
            <a:br>
              <a:rPr lang="pl-PL" dirty="0"/>
            </a:br>
            <a:r>
              <a:rPr lang="pl-PL" dirty="0"/>
              <a:t>	</a:t>
            </a:r>
            <a:br>
              <a:rPr lang="pl-PL" dirty="0"/>
            </a:br>
            <a:endParaRPr lang="pl-PL" dirty="0"/>
          </a:p>
        </p:txBody>
      </p:sp>
      <p:sp>
        <p:nvSpPr>
          <p:cNvPr id="3" name="Symbol zastępczy zawartości 2"/>
          <p:cNvSpPr>
            <a:spLocks noGrp="1"/>
          </p:cNvSpPr>
          <p:nvPr>
            <p:ph idx="1"/>
          </p:nvPr>
        </p:nvSpPr>
        <p:spPr>
          <a:xfrm>
            <a:off x="677333" y="2160588"/>
            <a:ext cx="10617439" cy="4240211"/>
          </a:xfrm>
        </p:spPr>
        <p:txBody>
          <a:bodyPr>
            <a:normAutofit fontScale="92500" lnSpcReduction="20000"/>
          </a:bodyPr>
          <a:lstStyle/>
          <a:p>
            <a:endParaRPr lang="pl-PL" dirty="0"/>
          </a:p>
          <a:p>
            <a:r>
              <a:rPr lang="pl-PL" dirty="0"/>
              <a:t> odizolować ucznia od pozostałych uczniów w klasie </a:t>
            </a:r>
          </a:p>
          <a:p>
            <a:r>
              <a:rPr lang="pl-PL" dirty="0"/>
              <a:t> powiadomić pedagoga/psychologa szkolnego </a:t>
            </a:r>
          </a:p>
          <a:p>
            <a:r>
              <a:rPr lang="pl-PL" dirty="0"/>
              <a:t> powiadomić dyrektora szkoły, dyrektor powiadamia Policję </a:t>
            </a:r>
          </a:p>
          <a:p>
            <a:r>
              <a:rPr lang="pl-PL" dirty="0"/>
              <a:t> zażądać od ucznia w obecności innej osoby/pedagoga przekazania posiadanej substancji </a:t>
            </a:r>
          </a:p>
          <a:p>
            <a:r>
              <a:rPr lang="pl-PL" dirty="0"/>
              <a:t> zażądać od ucznia pokazania zawartości plecaka oraz zawartości kieszeni </a:t>
            </a:r>
          </a:p>
          <a:p>
            <a:r>
              <a:rPr lang="pl-PL" dirty="0"/>
              <a:t> powiadomić rodziców/prawnych opiekunów ucznia </a:t>
            </a:r>
          </a:p>
          <a:p>
            <a:r>
              <a:rPr lang="pl-PL" dirty="0"/>
              <a:t> poinformować rodziców o obowiązujących procedurach w szkole/placówce </a:t>
            </a:r>
          </a:p>
          <a:p>
            <a:r>
              <a:rPr lang="pl-PL" dirty="0"/>
              <a:t> przeprowadzić z uczniem w obecności rodziców / opiekunów prawnych dziecka rozmowę o złamaniu obowiązującego prawa szkolnego W dalszej kolejności należy objąć ucznia działaniami profilaktycznymi lub wychowawczymi. Wsparcia należy udzielić również rodzicom/opiekunom prawnym ucznia. </a:t>
            </a:r>
          </a:p>
          <a:p>
            <a:r>
              <a:rPr lang="pl-PL" dirty="0"/>
              <a:t> podjąć wraz z rodzicami działania profilaktyczne w zakresie posiadania i rozprowadzania środków odurzających. </a:t>
            </a:r>
          </a:p>
          <a:p>
            <a:endParaRPr lang="pl-PL" dirty="0"/>
          </a:p>
        </p:txBody>
      </p:sp>
    </p:spTree>
    <p:extLst>
      <p:ext uri="{BB962C8B-B14F-4D97-AF65-F5344CB8AC3E}">
        <p14:creationId xmlns:p14="http://schemas.microsoft.com/office/powerpoint/2010/main" val="1060188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a:t>W przypadku </a:t>
            </a:r>
            <a:r>
              <a:rPr lang="pl-PL" b="1" dirty="0"/>
              <a:t>rozpoznania stanu odurzenia ucznia alkoholem</a:t>
            </a:r>
            <a:r>
              <a:rPr lang="pl-PL" dirty="0"/>
              <a:t>: </a:t>
            </a:r>
            <a:br>
              <a:rPr lang="pl-PL" dirty="0"/>
            </a:br>
            <a:r>
              <a:rPr lang="pl-PL" dirty="0"/>
              <a:t>	</a:t>
            </a:r>
            <a:br>
              <a:rPr lang="pl-PL" dirty="0"/>
            </a:br>
            <a:endParaRPr lang="pl-PL" dirty="0"/>
          </a:p>
        </p:txBody>
      </p:sp>
      <p:sp>
        <p:nvSpPr>
          <p:cNvPr id="3" name="Symbol zastępczy zawartości 2"/>
          <p:cNvSpPr>
            <a:spLocks noGrp="1"/>
          </p:cNvSpPr>
          <p:nvPr>
            <p:ph idx="1"/>
          </p:nvPr>
        </p:nvSpPr>
        <p:spPr>
          <a:xfrm>
            <a:off x="677334" y="1803043"/>
            <a:ext cx="10733348" cy="4739426"/>
          </a:xfrm>
        </p:spPr>
        <p:txBody>
          <a:bodyPr>
            <a:normAutofit fontScale="92500" lnSpcReduction="20000"/>
          </a:bodyPr>
          <a:lstStyle/>
          <a:p>
            <a:pPr marL="0" indent="0">
              <a:buNone/>
            </a:pPr>
            <a:r>
              <a:rPr lang="pl-PL" dirty="0"/>
              <a:t>NALEŻY:</a:t>
            </a:r>
          </a:p>
          <a:p>
            <a:r>
              <a:rPr lang="pl-PL" dirty="0"/>
              <a:t> powiadomić wychowawcę klasy ucznia </a:t>
            </a:r>
          </a:p>
          <a:p>
            <a:r>
              <a:rPr lang="pl-PL" dirty="0"/>
              <a:t> odizolować ucznia od pozostałych uczniów w klasie </a:t>
            </a:r>
          </a:p>
          <a:p>
            <a:r>
              <a:rPr lang="pl-PL" dirty="0"/>
              <a:t> powiadomić pedagoga/psychologa szkolnego </a:t>
            </a:r>
          </a:p>
          <a:p>
            <a:r>
              <a:rPr lang="pl-PL" dirty="0"/>
              <a:t> przekazać ucznia pod opiekę pielęgniarki/pedagoga szkolnego </a:t>
            </a:r>
          </a:p>
          <a:p>
            <a:r>
              <a:rPr lang="pl-PL" dirty="0"/>
              <a:t> powiadomić dyrektora szkoły o zaistniałej sytuacji </a:t>
            </a:r>
          </a:p>
          <a:p>
            <a:r>
              <a:rPr lang="pl-PL" dirty="0"/>
              <a:t> powiadomić rodziców ucznia z prośbą o przybycie do szkoły/placówki </a:t>
            </a:r>
          </a:p>
          <a:p>
            <a:r>
              <a:rPr lang="pl-PL" dirty="0"/>
              <a:t> poinformować rodziców o obowiązującej w szkole procedurze postępowania na wypadek znalezienia w szkole substancji psychoaktywnych. W dalszej kolejności należy objąć ucznia działaniami profilaktycznymi lub wychowawczymi. Wsparcia należy udzielić również rodzicom/opiekunom prawnym ucznia. </a:t>
            </a:r>
          </a:p>
          <a:p>
            <a:r>
              <a:rPr lang="pl-PL" dirty="0"/>
              <a:t> przeprowadzić rozmowę z rodzicami wskazując argumenty dla zagrożenia zdrowia, wskazać działania, instytucje mogące służyć pomocą w zaistniałej sytuacji. </a:t>
            </a:r>
          </a:p>
          <a:p>
            <a:r>
              <a:rPr lang="pl-PL" dirty="0"/>
              <a:t> powiadomić właściwe instytucje zajmujące się zdrowiem ucznia. </a:t>
            </a:r>
          </a:p>
          <a:p>
            <a:pPr marL="0" indent="0">
              <a:buNone/>
            </a:pPr>
            <a:r>
              <a:rPr lang="pl-PL" dirty="0"/>
              <a:t>	</a:t>
            </a:r>
          </a:p>
          <a:p>
            <a:endParaRPr lang="pl-PL" dirty="0"/>
          </a:p>
        </p:txBody>
      </p:sp>
    </p:spTree>
    <p:extLst>
      <p:ext uri="{BB962C8B-B14F-4D97-AF65-F5344CB8AC3E}">
        <p14:creationId xmlns:p14="http://schemas.microsoft.com/office/powerpoint/2010/main" val="920569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a:t>W przypadku </a:t>
            </a:r>
            <a:r>
              <a:rPr lang="pl-PL" b="1" dirty="0"/>
              <a:t>rozpoznania stanu odurzenia ucznia narkotykami</a:t>
            </a:r>
            <a:r>
              <a:rPr lang="pl-PL" dirty="0"/>
              <a:t>: </a:t>
            </a:r>
            <a:br>
              <a:rPr lang="pl-PL" dirty="0"/>
            </a:br>
            <a:r>
              <a:rPr lang="pl-PL" dirty="0"/>
              <a:t>	</a:t>
            </a:r>
            <a:br>
              <a:rPr lang="pl-PL" dirty="0"/>
            </a:br>
            <a:endParaRPr lang="pl-PL" dirty="0"/>
          </a:p>
        </p:txBody>
      </p:sp>
      <p:sp>
        <p:nvSpPr>
          <p:cNvPr id="3" name="Symbol zastępczy zawartości 2"/>
          <p:cNvSpPr>
            <a:spLocks noGrp="1"/>
          </p:cNvSpPr>
          <p:nvPr>
            <p:ph idx="1"/>
          </p:nvPr>
        </p:nvSpPr>
        <p:spPr>
          <a:xfrm>
            <a:off x="746975" y="1339403"/>
            <a:ext cx="10908405" cy="5022760"/>
          </a:xfrm>
        </p:spPr>
        <p:txBody>
          <a:bodyPr>
            <a:normAutofit fontScale="92500" lnSpcReduction="10000"/>
          </a:bodyPr>
          <a:lstStyle/>
          <a:p>
            <a:endParaRPr lang="pl-PL" dirty="0"/>
          </a:p>
          <a:p>
            <a:r>
              <a:rPr lang="pl-PL" dirty="0"/>
              <a:t> przekazać uzyskaną informację wychowawcy klasy </a:t>
            </a:r>
          </a:p>
          <a:p>
            <a:r>
              <a:rPr lang="pl-PL" dirty="0"/>
              <a:t> poinformować pielęgniarkę/pedagoga szkolnego </a:t>
            </a:r>
          </a:p>
          <a:p>
            <a:r>
              <a:rPr lang="pl-PL" dirty="0"/>
              <a:t> w momencie rozpoznania odizolować ucznia od pozostałych uczniów w klasie </a:t>
            </a:r>
          </a:p>
          <a:p>
            <a:r>
              <a:rPr lang="pl-PL" dirty="0"/>
              <a:t> przekazać ucznia pod opiekę pielęgniarki/pedagoga szkolnego </a:t>
            </a:r>
          </a:p>
          <a:p>
            <a:r>
              <a:rPr lang="pl-PL" dirty="0"/>
              <a:t> poinformować dyrektora szkoły o zaistniałej sytuacji </a:t>
            </a:r>
          </a:p>
          <a:p>
            <a:r>
              <a:rPr lang="pl-PL" dirty="0"/>
              <a:t> wezwać do szkoły rodziców/prawnych opiekunów ucznia </a:t>
            </a:r>
          </a:p>
          <a:p>
            <a:r>
              <a:rPr lang="pl-PL" dirty="0"/>
              <a:t> przekazać rodzicom informację o obowiązującej procedurze postępowania </a:t>
            </a:r>
          </a:p>
          <a:p>
            <a:r>
              <a:rPr lang="pl-PL" dirty="0"/>
              <a:t> przeprowadzić rozmowę z rodzicami oraz z uczniem. </a:t>
            </a:r>
          </a:p>
          <a:p>
            <a:r>
              <a:rPr lang="pl-PL" dirty="0"/>
              <a:t> zobowiązać rodziców do pomocy dziecku w odstąpieniu odurzania się, wskazać działania, instytucje mogące służyć pomocą w zaistniałej sytuacji. </a:t>
            </a:r>
          </a:p>
          <a:p>
            <a:r>
              <a:rPr lang="pl-PL" dirty="0"/>
              <a:t> opracować działania profilaktyczne lub wychowawcze pracy z dzieckiem </a:t>
            </a:r>
          </a:p>
          <a:p>
            <a:r>
              <a:rPr lang="pl-PL" dirty="0"/>
              <a:t> wdrożyć program wychowawczo-profilaktyczny. Monitorować i ewaluować efekty </a:t>
            </a:r>
          </a:p>
          <a:p>
            <a:r>
              <a:rPr lang="pl-PL" dirty="0"/>
              <a:t> powiadomić właściwe instytucje zajmujące się zdrowiem ucznia. 	</a:t>
            </a:r>
          </a:p>
          <a:p>
            <a:pPr marL="0" indent="0">
              <a:buNone/>
            </a:pPr>
            <a:endParaRPr lang="pl-PL" dirty="0"/>
          </a:p>
        </p:txBody>
      </p:sp>
    </p:spTree>
    <p:extLst>
      <p:ext uri="{BB962C8B-B14F-4D97-AF65-F5344CB8AC3E}">
        <p14:creationId xmlns:p14="http://schemas.microsoft.com/office/powerpoint/2010/main" val="35304884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00061" y="236113"/>
            <a:ext cx="8596668" cy="1320800"/>
          </a:xfrm>
        </p:spPr>
        <p:txBody>
          <a:bodyPr>
            <a:normAutofit fontScale="90000"/>
          </a:bodyPr>
          <a:lstStyle/>
          <a:p>
            <a:r>
              <a:rPr lang="pl-PL" dirty="0"/>
              <a:t>W przypadku </a:t>
            </a:r>
            <a:r>
              <a:rPr lang="pl-PL" b="1" dirty="0"/>
              <a:t>rozpoznania stanu odurzenia ucznia „dopalaczami”</a:t>
            </a:r>
            <a:r>
              <a:rPr lang="pl-PL" dirty="0"/>
              <a:t>: </a:t>
            </a:r>
            <a:br>
              <a:rPr lang="pl-PL" dirty="0"/>
            </a:br>
            <a:r>
              <a:rPr lang="pl-PL" dirty="0"/>
              <a:t>	</a:t>
            </a:r>
            <a:br>
              <a:rPr lang="pl-PL" dirty="0"/>
            </a:br>
            <a:endParaRPr lang="pl-PL" dirty="0"/>
          </a:p>
        </p:txBody>
      </p:sp>
      <p:sp>
        <p:nvSpPr>
          <p:cNvPr id="3" name="Symbol zastępczy zawartości 2"/>
          <p:cNvSpPr>
            <a:spLocks noGrp="1"/>
          </p:cNvSpPr>
          <p:nvPr>
            <p:ph idx="1"/>
          </p:nvPr>
        </p:nvSpPr>
        <p:spPr>
          <a:xfrm>
            <a:off x="759854" y="1371600"/>
            <a:ext cx="10869768" cy="5203065"/>
          </a:xfrm>
        </p:spPr>
        <p:txBody>
          <a:bodyPr>
            <a:normAutofit fontScale="92500" lnSpcReduction="20000"/>
          </a:bodyPr>
          <a:lstStyle/>
          <a:p>
            <a:endParaRPr lang="pl-PL" dirty="0"/>
          </a:p>
          <a:p>
            <a:r>
              <a:rPr lang="pl-PL" dirty="0"/>
              <a:t> przekazać uzyskaną informację wychowawcy klasy </a:t>
            </a:r>
          </a:p>
          <a:p>
            <a:r>
              <a:rPr lang="pl-PL" dirty="0"/>
              <a:t> w momencie rozpoznania odizolować ucznia od pozostałych uczniów w klasie </a:t>
            </a:r>
          </a:p>
          <a:p>
            <a:r>
              <a:rPr lang="pl-PL" dirty="0"/>
              <a:t> poinformować pedagoga/psychologa szkolnego </a:t>
            </a:r>
          </a:p>
          <a:p>
            <a:r>
              <a:rPr lang="pl-PL" dirty="0"/>
              <a:t> przekazać ucznia pod opiekę pielęgniarki/pedagoga szkolnego </a:t>
            </a:r>
          </a:p>
          <a:p>
            <a:r>
              <a:rPr lang="pl-PL" dirty="0"/>
              <a:t> poinformować dyrektora szkoły o zaistniałej sytuacji </a:t>
            </a:r>
          </a:p>
          <a:p>
            <a:r>
              <a:rPr lang="pl-PL" dirty="0"/>
              <a:t> wezwać karetkę pogotowia ratunkowego </a:t>
            </a:r>
          </a:p>
          <a:p>
            <a:r>
              <a:rPr lang="pl-PL" dirty="0"/>
              <a:t> wezwać do szkoły rodziców/prawnych opiekunów ucznia </a:t>
            </a:r>
          </a:p>
          <a:p>
            <a:r>
              <a:rPr lang="pl-PL" dirty="0"/>
              <a:t> przekazać rodzicom informację o obowiązującej procedurze postępowania </a:t>
            </a:r>
          </a:p>
          <a:p>
            <a:r>
              <a:rPr lang="pl-PL" dirty="0"/>
              <a:t> przeprowadzić rozmowę z rodzicami oraz z uczniem w ich obecności lub indywidualnie w celu wyciszenia emocji </a:t>
            </a:r>
          </a:p>
          <a:p>
            <a:r>
              <a:rPr lang="pl-PL" dirty="0"/>
              <a:t> udzielić pomocy i zobowiązać rodziców do pomocy dziecku w odstąpieniu od odurzania się </a:t>
            </a:r>
          </a:p>
          <a:p>
            <a:r>
              <a:rPr lang="pl-PL" dirty="0"/>
              <a:t> opracować działania profilaktyczne lub wychowawcze pracy z dzieckiem </a:t>
            </a:r>
          </a:p>
          <a:p>
            <a:r>
              <a:rPr lang="pl-PL" dirty="0"/>
              <a:t> wdrożyć program wychowawczo-profilaktyczny. Monitorować i ewaluować efekty </a:t>
            </a:r>
          </a:p>
          <a:p>
            <a:r>
              <a:rPr lang="pl-PL" dirty="0"/>
              <a:t> powiadomić właściwe instytucje zajmujące się zdrowiem ucznia. 	</a:t>
            </a:r>
          </a:p>
          <a:p>
            <a:endParaRPr lang="pl-PL" dirty="0"/>
          </a:p>
        </p:txBody>
      </p:sp>
    </p:spTree>
    <p:extLst>
      <p:ext uri="{BB962C8B-B14F-4D97-AF65-F5344CB8AC3E}">
        <p14:creationId xmlns:p14="http://schemas.microsoft.com/office/powerpoint/2010/main" val="39124830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51576" y="184597"/>
            <a:ext cx="8596668" cy="1320800"/>
          </a:xfrm>
        </p:spPr>
        <p:txBody>
          <a:bodyPr>
            <a:normAutofit fontScale="90000"/>
          </a:bodyPr>
          <a:lstStyle/>
          <a:p>
            <a:r>
              <a:rPr lang="pl-PL" dirty="0"/>
              <a:t>W przypadku </a:t>
            </a:r>
            <a:r>
              <a:rPr lang="pl-PL" b="1" dirty="0"/>
              <a:t>odmowy współpracy przez rodziców: </a:t>
            </a:r>
            <a:br>
              <a:rPr lang="pl-PL" dirty="0"/>
            </a:br>
            <a:r>
              <a:rPr lang="pl-PL" dirty="0"/>
              <a:t>	</a:t>
            </a:r>
            <a:br>
              <a:rPr lang="pl-PL" dirty="0"/>
            </a:br>
            <a:endParaRPr lang="pl-PL" dirty="0"/>
          </a:p>
        </p:txBody>
      </p:sp>
      <p:sp>
        <p:nvSpPr>
          <p:cNvPr id="3" name="Symbol zastępczy zawartości 2"/>
          <p:cNvSpPr>
            <a:spLocks noGrp="1"/>
          </p:cNvSpPr>
          <p:nvPr>
            <p:ph idx="1"/>
          </p:nvPr>
        </p:nvSpPr>
        <p:spPr>
          <a:xfrm>
            <a:off x="633451" y="1505397"/>
            <a:ext cx="11009050" cy="4921161"/>
          </a:xfrm>
        </p:spPr>
        <p:txBody>
          <a:bodyPr>
            <a:normAutofit/>
          </a:bodyPr>
          <a:lstStyle/>
          <a:p>
            <a:endParaRPr lang="pl-PL" dirty="0"/>
          </a:p>
          <a:p>
            <a:r>
              <a:rPr lang="pl-PL" dirty="0"/>
              <a:t> szkoła pisemnie powiadamia o zaistniałej sytuacji Sąd Rodzinny lub Policję </a:t>
            </a:r>
          </a:p>
          <a:p>
            <a:r>
              <a:rPr lang="pl-PL" dirty="0"/>
              <a:t> powiadomione instytucje wdrażają obowiązujące procedury postępowania </a:t>
            </a:r>
          </a:p>
          <a:p>
            <a:r>
              <a:rPr lang="pl-PL" dirty="0"/>
              <a:t> szkoła współpracuje z instytucjami w zakresie pomocy i wsparcia ucznia </a:t>
            </a:r>
          </a:p>
          <a:p>
            <a:r>
              <a:rPr lang="pl-PL" dirty="0"/>
              <a:t> szkoła udziela informacji i przekazuje dotychczasowe sposoby postępowania z uczniem </a:t>
            </a:r>
          </a:p>
          <a:p>
            <a:r>
              <a:rPr lang="pl-PL" dirty="0"/>
              <a:t> szkoła współpracuje z Ośrodkiem Wychowawczym, w którym umieszczono ucznia </a:t>
            </a:r>
          </a:p>
          <a:p>
            <a:r>
              <a:rPr lang="pl-PL" dirty="0"/>
              <a:t> szkoła monitoruje ucznia do czasu osiągnięcia przez niego pełnoletniości. </a:t>
            </a:r>
          </a:p>
          <a:p>
            <a:pPr marL="0" indent="0">
              <a:buNone/>
            </a:pPr>
            <a:r>
              <a:rPr lang="pl-PL" dirty="0"/>
              <a:t>	</a:t>
            </a:r>
          </a:p>
          <a:p>
            <a:endParaRPr lang="pl-PL" dirty="0"/>
          </a:p>
        </p:txBody>
      </p:sp>
    </p:spTree>
    <p:extLst>
      <p:ext uri="{BB962C8B-B14F-4D97-AF65-F5344CB8AC3E}">
        <p14:creationId xmlns:p14="http://schemas.microsoft.com/office/powerpoint/2010/main" val="23645745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81120" y="158839"/>
            <a:ext cx="8596668" cy="1320800"/>
          </a:xfrm>
        </p:spPr>
        <p:txBody>
          <a:bodyPr>
            <a:normAutofit/>
          </a:bodyPr>
          <a:lstStyle/>
          <a:p>
            <a:r>
              <a:rPr lang="pl-PL" b="1" dirty="0"/>
              <a:t>Obowiązki pracowników szkoły </a:t>
            </a:r>
            <a:r>
              <a:rPr lang="pl-PL" dirty="0"/>
              <a:t>	</a:t>
            </a:r>
            <a:br>
              <a:rPr lang="pl-PL" dirty="0"/>
            </a:br>
            <a:endParaRPr lang="pl-PL" dirty="0"/>
          </a:p>
        </p:txBody>
      </p:sp>
      <p:sp>
        <p:nvSpPr>
          <p:cNvPr id="3" name="Symbol zastępczy zawartości 2"/>
          <p:cNvSpPr>
            <a:spLocks noGrp="1"/>
          </p:cNvSpPr>
          <p:nvPr>
            <p:ph idx="1"/>
          </p:nvPr>
        </p:nvSpPr>
        <p:spPr>
          <a:xfrm>
            <a:off x="540913" y="1068946"/>
            <a:ext cx="11088710" cy="5370491"/>
          </a:xfrm>
        </p:spPr>
        <p:txBody>
          <a:bodyPr>
            <a:normAutofit fontScale="92500" lnSpcReduction="20000"/>
          </a:bodyPr>
          <a:lstStyle/>
          <a:p>
            <a:pPr marL="0" indent="0">
              <a:buNone/>
            </a:pPr>
            <a:r>
              <a:rPr lang="pl-PL" dirty="0"/>
              <a:t>Należy: </a:t>
            </a:r>
          </a:p>
          <a:p>
            <a:r>
              <a:rPr lang="pl-PL" dirty="0"/>
              <a:t> zapoznać się ze skutecznymi działaniami profilaktycznymi. </a:t>
            </a:r>
          </a:p>
          <a:p>
            <a:r>
              <a:rPr lang="pl-PL" dirty="0"/>
              <a:t> zapoznać się z rodzajami i wyglądem środków odurzających. </a:t>
            </a:r>
          </a:p>
          <a:p>
            <a:r>
              <a:rPr lang="pl-PL" dirty="0"/>
              <a:t> zapoznać się z symptomami wskazującymi na odurzenie narkotykiem. </a:t>
            </a:r>
          </a:p>
          <a:p>
            <a:r>
              <a:rPr lang="pl-PL" dirty="0"/>
              <a:t> zapoznać się z symptomami nadużycia alkoholu. </a:t>
            </a:r>
          </a:p>
          <a:p>
            <a:r>
              <a:rPr lang="pl-PL" dirty="0"/>
              <a:t> zapoznać się z symptomami zachowania dealerów środków odurzających. </a:t>
            </a:r>
          </a:p>
          <a:p>
            <a:r>
              <a:rPr lang="pl-PL" dirty="0"/>
              <a:t> prowadzić regularnie zajęcia z zakresu zagrożenia zdrowia środkami niebezpiecznymi. </a:t>
            </a:r>
          </a:p>
          <a:p>
            <a:r>
              <a:rPr lang="pl-PL" dirty="0"/>
              <a:t> prowadzić systematyczne zajęcia z zakresu stosowania obowiązującego w szkole Prawa. </a:t>
            </a:r>
          </a:p>
          <a:p>
            <a:r>
              <a:rPr lang="pl-PL" dirty="0"/>
              <a:t> realizować projekty edukacyjne z uczniami o współczesnych zagrożeniach. </a:t>
            </a:r>
          </a:p>
          <a:p>
            <a:r>
              <a:rPr lang="pl-PL" dirty="0"/>
              <a:t> prowadzić cykliczne szkolenia dla rodziców o zagrożeniach zdrowia dzieci. </a:t>
            </a:r>
          </a:p>
          <a:p>
            <a:r>
              <a:rPr lang="pl-PL" dirty="0"/>
              <a:t> prowadzić ciągłą obserwację uczniów w kontekście ich zdrowia i bezpieczeństwa. </a:t>
            </a:r>
          </a:p>
          <a:p>
            <a:r>
              <a:rPr lang="pl-PL" dirty="0"/>
              <a:t> poznać nazwy instytucji pomocowych zajmujących się uzależnieniami </a:t>
            </a:r>
          </a:p>
          <a:p>
            <a:r>
              <a:rPr lang="pl-PL" dirty="0"/>
              <a:t> zapoznawać się ę na bieżąco z przepisami obowiązującego Prawa w zakresie zdrowia i bezpieczeństwa uczniów. </a:t>
            </a:r>
          </a:p>
          <a:p>
            <a:r>
              <a:rPr lang="pl-PL" dirty="0"/>
              <a:t> zapoznawać się z programami rekomendowanymi, które możesz upowszechniać w swojej szkole (www.programyrekomendowane.pl) 		</a:t>
            </a:r>
          </a:p>
          <a:p>
            <a:endParaRPr lang="pl-PL" dirty="0"/>
          </a:p>
        </p:txBody>
      </p:sp>
    </p:spTree>
    <p:extLst>
      <p:ext uri="{BB962C8B-B14F-4D97-AF65-F5344CB8AC3E}">
        <p14:creationId xmlns:p14="http://schemas.microsoft.com/office/powerpoint/2010/main" val="1434502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1056307" y="743159"/>
            <a:ext cx="7766936" cy="1646302"/>
          </a:xfrm>
        </p:spPr>
        <p:txBody>
          <a:bodyPr>
            <a:normAutofit fontScale="90000"/>
          </a:bodyPr>
          <a:lstStyle/>
          <a:p>
            <a:br>
              <a:rPr lang="pl-PL" dirty="0"/>
            </a:br>
            <a:br>
              <a:rPr lang="pl-PL" dirty="0"/>
            </a:br>
            <a:br>
              <a:rPr lang="pl-PL" dirty="0"/>
            </a:br>
            <a:br>
              <a:rPr lang="pl-PL" dirty="0"/>
            </a:br>
            <a:br>
              <a:rPr lang="pl-PL" dirty="0"/>
            </a:br>
            <a:br>
              <a:rPr lang="pl-PL" dirty="0"/>
            </a:br>
            <a:r>
              <a:rPr lang="pl-PL" sz="3600" b="1" dirty="0"/>
              <a:t>Ewakuacja w trakcie lekcji i przerwy – zasady postępowania po ogłoszeniu alarmu w szkole/placówce oświatowej </a:t>
            </a:r>
            <a:br>
              <a:rPr lang="pl-PL" sz="3600" dirty="0"/>
            </a:br>
            <a:endParaRPr lang="pl-PL" sz="3600" dirty="0"/>
          </a:p>
        </p:txBody>
      </p:sp>
      <p:sp>
        <p:nvSpPr>
          <p:cNvPr id="3" name="Podtytuł 2"/>
          <p:cNvSpPr>
            <a:spLocks noGrp="1"/>
          </p:cNvSpPr>
          <p:nvPr>
            <p:ph type="subTitle" idx="1"/>
          </p:nvPr>
        </p:nvSpPr>
        <p:spPr>
          <a:xfrm>
            <a:off x="450761" y="2137893"/>
            <a:ext cx="10217239" cy="3119907"/>
          </a:xfrm>
        </p:spPr>
        <p:txBody>
          <a:bodyPr>
            <a:noAutofit/>
          </a:bodyPr>
          <a:lstStyle/>
          <a:p>
            <a:pPr algn="l"/>
            <a:r>
              <a:rPr lang="pl-PL" sz="2000" b="1" dirty="0">
                <a:solidFill>
                  <a:srgbClr val="FF0000"/>
                </a:solidFill>
              </a:rPr>
              <a:t>Alarm lokalny </a:t>
            </a:r>
            <a:r>
              <a:rPr lang="pl-PL" sz="2000" dirty="0"/>
              <a:t>w szkole jest jednym z kilku rodzajów alarmów, które mogą być ogłaszane w konsekwencji wystąpienia zagrożeń ekologicznych lub innych spowodowanych działalnością człowieka. </a:t>
            </a:r>
          </a:p>
          <a:p>
            <a:pPr algn="l"/>
            <a:r>
              <a:rPr lang="pl-PL" sz="2000" dirty="0"/>
              <a:t>Ma on na celu </a:t>
            </a:r>
            <a:r>
              <a:rPr lang="pl-PL" sz="2000" b="1" dirty="0"/>
              <a:t>zapewnienie bezpieczeństwa w razie zagrożenia życia i zdrowia młodzieży </a:t>
            </a:r>
            <a:r>
              <a:rPr lang="pl-PL" sz="2000" dirty="0"/>
              <a:t>przebywającej na terenie szkoły. Najczęstszymi przyczynami, dla których może zajść konieczność ogłoszenia alarmu w szkole, są zagrożenia związane z powstaniem pożaru, a także możliwość rozprzestrzenienia na terenie szkoły niebezpiecznych substancji chemicznych lub ładunków wybuchowych. </a:t>
            </a:r>
          </a:p>
          <a:p>
            <a:pPr algn="l"/>
            <a:r>
              <a:rPr lang="pl-PL" sz="2000" dirty="0"/>
              <a:t>W tym celu korzystamy z sygnału alarmu lokalnego, którym w szkole są trzy sygnały dzwonka, trwające około 10 sekund każdy, następujące bezpośrednio po sobie. </a:t>
            </a:r>
          </a:p>
          <a:p>
            <a:endParaRPr lang="pl-PL" sz="2000" dirty="0"/>
          </a:p>
          <a:p>
            <a:endParaRPr lang="pl-PL" sz="2000" dirty="0"/>
          </a:p>
          <a:p>
            <a:endParaRPr lang="pl-PL" sz="2000" dirty="0"/>
          </a:p>
        </p:txBody>
      </p:sp>
    </p:spTree>
    <p:extLst>
      <p:ext uri="{BB962C8B-B14F-4D97-AF65-F5344CB8AC3E}">
        <p14:creationId xmlns:p14="http://schemas.microsoft.com/office/powerpoint/2010/main" val="36666043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38199" y="365125"/>
            <a:ext cx="10881575" cy="1322007"/>
          </a:xfrm>
        </p:spPr>
        <p:txBody>
          <a:bodyPr>
            <a:normAutofit fontScale="90000"/>
          </a:bodyPr>
          <a:lstStyle/>
          <a:p>
            <a:r>
              <a:rPr lang="pl-PL" b="1" dirty="0"/>
              <a:t>Procedura postępowania na wypadek wystąpienia kradzieży lub wymuszenia pieniędzy lub przedmiotów wartościowych </a:t>
            </a:r>
            <a:endParaRPr lang="pl-PL" dirty="0"/>
          </a:p>
        </p:txBody>
      </p:sp>
      <p:sp>
        <p:nvSpPr>
          <p:cNvPr id="3" name="Symbol zastępczy zawartości 2"/>
          <p:cNvSpPr>
            <a:spLocks noGrp="1"/>
          </p:cNvSpPr>
          <p:nvPr>
            <p:ph idx="1"/>
          </p:nvPr>
        </p:nvSpPr>
        <p:spPr>
          <a:xfrm>
            <a:off x="399245" y="1825624"/>
            <a:ext cx="11629623" cy="4755480"/>
          </a:xfrm>
        </p:spPr>
        <p:txBody>
          <a:bodyPr>
            <a:normAutofit fontScale="85000" lnSpcReduction="20000"/>
          </a:bodyPr>
          <a:lstStyle/>
          <a:p>
            <a:pPr marL="0" indent="0">
              <a:buNone/>
            </a:pPr>
            <a:endParaRPr lang="pl-PL" b="1" dirty="0"/>
          </a:p>
          <a:p>
            <a:pPr marL="0" indent="0">
              <a:buNone/>
            </a:pPr>
            <a:r>
              <a:rPr lang="pl-PL" b="1" dirty="0"/>
              <a:t>Sposób działania </a:t>
            </a:r>
            <a:r>
              <a:rPr lang="pl-PL" dirty="0"/>
              <a:t>	</a:t>
            </a:r>
          </a:p>
          <a:p>
            <a:r>
              <a:rPr lang="pl-PL" dirty="0"/>
              <a:t> Działania mające na celu powstrzymanie i niwelowanie tego zjawiska winny zostać podjęte bezzwłocznie </a:t>
            </a:r>
          </a:p>
          <a:p>
            <a:r>
              <a:rPr lang="pl-PL" dirty="0"/>
              <a:t> Osoba, która wykryła kradzież, winna bezzwłocznie powiadomić dyrektora szkoły </a:t>
            </a:r>
          </a:p>
          <a:p>
            <a:r>
              <a:rPr lang="pl-PL" dirty="0"/>
              <a:t> Należy przekazać sprawcę czynu (o ile jest znany i przebywa na terenie szkoły) pod opiekę pedagoga szkolnego lub dyrektora szkoły </a:t>
            </a:r>
          </a:p>
          <a:p>
            <a:r>
              <a:rPr lang="pl-PL" dirty="0"/>
              <a:t> Należy zabezpieczyć dowody przestępstwa tj. przedmiotów pochodzących z kradzieży lub wymuszenia i przekazanie ich Policji </a:t>
            </a:r>
          </a:p>
          <a:p>
            <a:r>
              <a:rPr lang="pl-PL" dirty="0"/>
              <a:t> Należy zażądać, aby uczeń przekazał skradzioną rzecz, pokazał zawartość torby szkolnej oraz kieszeni we własnej odzieży oraz przekazał inne przedmioty budzących podejrzenie co do ich związku z poszukiwaną rzeczą - w obecności innej osoby, np. wychowawcy klasy, pedagoga szkolnego, psychologa, dyrektora lub innego pracownika szkoły (należy pamiętać, że pracownik szkoły nie ma prawa samodzielnie wykonać czynności przeszukania odzieży ani teczki ucznia. Może to zrobić tylko Policja </a:t>
            </a:r>
          </a:p>
          <a:p>
            <a:r>
              <a:rPr lang="pl-PL" dirty="0"/>
              <a:t> We współpracy z pedagogiem szkolnym należy ustalić okoliczności czynu i ewentualnych świadków zdarzenia </a:t>
            </a:r>
          </a:p>
          <a:p>
            <a:r>
              <a:rPr lang="pl-PL" dirty="0"/>
              <a:t> Dyrektor szkoły winien wezwać rodziców (opiekunów prawnych) sprawcy i przeprowadzić rozmowy z uczniem w ich obecności. Należy sporządzić notatkę z tej rozmowy podpisaną przez rodziców </a:t>
            </a:r>
          </a:p>
          <a:p>
            <a:r>
              <a:rPr lang="pl-PL" dirty="0"/>
              <a:t> Należy powiadomić Policję. </a:t>
            </a:r>
          </a:p>
          <a:p>
            <a:r>
              <a:rPr lang="pl-PL" dirty="0"/>
              <a:t> Sprawca winien dokonać zadośćuczynienia poszkodowanemu w kradzieży. </a:t>
            </a:r>
          </a:p>
          <a:p>
            <a:pPr marL="0" indent="0">
              <a:buNone/>
            </a:pPr>
            <a:r>
              <a:rPr lang="pl-PL" dirty="0"/>
              <a:t>	</a:t>
            </a:r>
          </a:p>
          <a:p>
            <a:pPr marL="0" indent="0">
              <a:buNone/>
            </a:pPr>
            <a:endParaRPr lang="pl-PL" dirty="0"/>
          </a:p>
          <a:p>
            <a:endParaRPr lang="pl-PL" dirty="0"/>
          </a:p>
        </p:txBody>
      </p:sp>
    </p:spTree>
    <p:extLst>
      <p:ext uri="{BB962C8B-B14F-4D97-AF65-F5344CB8AC3E}">
        <p14:creationId xmlns:p14="http://schemas.microsoft.com/office/powerpoint/2010/main" val="37251541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br>
              <a:rPr lang="pl-PL" dirty="0"/>
            </a:br>
            <a:r>
              <a:rPr lang="pl-PL" b="1" dirty="0"/>
              <a:t>Otrzymanie przez ucznia prawomocnego wyroku ukończenia postępowania karnego </a:t>
            </a:r>
            <a:br>
              <a:rPr lang="pl-PL" dirty="0"/>
            </a:br>
            <a:r>
              <a:rPr lang="pl-PL" dirty="0"/>
              <a:t>	</a:t>
            </a:r>
            <a:br>
              <a:rPr lang="pl-PL" dirty="0"/>
            </a:br>
            <a:endParaRPr lang="pl-PL" dirty="0"/>
          </a:p>
        </p:txBody>
      </p:sp>
      <p:sp>
        <p:nvSpPr>
          <p:cNvPr id="3" name="Symbol zastępczy zawartości 2"/>
          <p:cNvSpPr>
            <a:spLocks noGrp="1"/>
          </p:cNvSpPr>
          <p:nvPr>
            <p:ph idx="1"/>
          </p:nvPr>
        </p:nvSpPr>
        <p:spPr/>
        <p:txBody>
          <a:bodyPr>
            <a:normAutofit/>
          </a:bodyPr>
          <a:lstStyle/>
          <a:p>
            <a:endParaRPr lang="pl-PL" dirty="0"/>
          </a:p>
          <a:p>
            <a:r>
              <a:rPr lang="pl-PL" dirty="0"/>
              <a:t> Po otrzymaniu zawiadomienia z sądu o prawomocnym ukończeniu postępowania karnego wobec ucznia dyrektor szkoły niezwłocznie na posiedzeniu Rady Pedagogicznej winien przedstawić treść zawiadomienia. </a:t>
            </a:r>
          </a:p>
          <a:p>
            <a:r>
              <a:rPr lang="pl-PL" dirty="0"/>
              <a:t> Rada Pedagogiczna może podjąć decyzję o skreśleniu ucznia z listy uczniów. </a:t>
            </a:r>
          </a:p>
          <a:p>
            <a:r>
              <a:rPr lang="pl-PL" dirty="0"/>
              <a:t> Następnie dyrektor szkoły powiadamia o decyzji Rady Pedagogicznej rodziców. </a:t>
            </a:r>
          </a:p>
          <a:p>
            <a:r>
              <a:rPr lang="pl-PL" dirty="0"/>
              <a:t> Dyrektor - na podstawie przepisów kodeksu postępowania administracyjnego oraz po uzyskaniu opinii samorządu uczniowskiego - wydaje decyzję o skreśleniu ucznia z listy uczniów szkoły. </a:t>
            </a:r>
          </a:p>
          <a:p>
            <a:pPr marL="0" indent="0">
              <a:buNone/>
            </a:pPr>
            <a:r>
              <a:rPr lang="pl-PL" dirty="0"/>
              <a:t>	</a:t>
            </a:r>
          </a:p>
          <a:p>
            <a:endParaRPr lang="pl-PL" dirty="0"/>
          </a:p>
        </p:txBody>
      </p:sp>
    </p:spTree>
    <p:extLst>
      <p:ext uri="{BB962C8B-B14F-4D97-AF65-F5344CB8AC3E}">
        <p14:creationId xmlns:p14="http://schemas.microsoft.com/office/powerpoint/2010/main" val="10255273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a:t>Obowiązki pracowników </a:t>
            </a:r>
            <a:r>
              <a:rPr lang="pl-PL" dirty="0"/>
              <a:t>	</a:t>
            </a:r>
            <a:br>
              <a:rPr lang="pl-PL" dirty="0"/>
            </a:br>
            <a:endParaRPr lang="pl-PL" dirty="0"/>
          </a:p>
        </p:txBody>
      </p:sp>
      <p:sp>
        <p:nvSpPr>
          <p:cNvPr id="3" name="Symbol zastępczy zawartości 2"/>
          <p:cNvSpPr>
            <a:spLocks noGrp="1"/>
          </p:cNvSpPr>
          <p:nvPr>
            <p:ph idx="1"/>
          </p:nvPr>
        </p:nvSpPr>
        <p:spPr>
          <a:xfrm>
            <a:off x="838200" y="1584101"/>
            <a:ext cx="10649754" cy="4829578"/>
          </a:xfrm>
        </p:spPr>
        <p:txBody>
          <a:bodyPr>
            <a:normAutofit/>
          </a:bodyPr>
          <a:lstStyle/>
          <a:p>
            <a:endParaRPr lang="pl-PL" dirty="0"/>
          </a:p>
          <a:p>
            <a:r>
              <a:rPr lang="pl-PL" dirty="0"/>
              <a:t> Zapoznanie się z czynnościami realizowanymi w trakcie uruchamiania procedury </a:t>
            </a:r>
          </a:p>
          <a:p>
            <a:r>
              <a:rPr lang="pl-PL" dirty="0"/>
              <a:t> Wzięcie udziału w treningach i szkoleniach z zakresu stosowania procedury </a:t>
            </a:r>
          </a:p>
          <a:p>
            <a:r>
              <a:rPr lang="pl-PL" dirty="0"/>
              <a:t> Posiadanie - dostępnych w każdej chwili – numerów telefonów osób odpowiedzialnych za uruchomienie procedury </a:t>
            </a:r>
          </a:p>
          <a:p>
            <a:r>
              <a:rPr lang="pl-PL" dirty="0"/>
              <a:t> Posiadanie wiedzy o swoich zadaniach na wypadek uruchomienia procedury </a:t>
            </a:r>
          </a:p>
          <a:p>
            <a:r>
              <a:rPr lang="pl-PL" dirty="0"/>
              <a:t> Stosowanie się do poleceń osoby zarządzającej procedurą. </a:t>
            </a:r>
          </a:p>
          <a:p>
            <a:pPr marL="0" indent="0">
              <a:buNone/>
            </a:pPr>
            <a:r>
              <a:rPr lang="pl-PL" dirty="0"/>
              <a:t>	</a:t>
            </a:r>
          </a:p>
          <a:p>
            <a:endParaRPr lang="pl-PL" dirty="0"/>
          </a:p>
        </p:txBody>
      </p:sp>
    </p:spTree>
    <p:extLst>
      <p:ext uri="{BB962C8B-B14F-4D97-AF65-F5344CB8AC3E}">
        <p14:creationId xmlns:p14="http://schemas.microsoft.com/office/powerpoint/2010/main" val="11965348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b="1" dirty="0"/>
              <a:t>Procedura postępowania na wypadek wystąpienia przypadków pedofilii w szkole </a:t>
            </a:r>
            <a:endParaRPr lang="pl-PL" dirty="0"/>
          </a:p>
        </p:txBody>
      </p:sp>
      <p:sp>
        <p:nvSpPr>
          <p:cNvPr id="3" name="Symbol zastępczy zawartości 2"/>
          <p:cNvSpPr>
            <a:spLocks noGrp="1"/>
          </p:cNvSpPr>
          <p:nvPr>
            <p:ph idx="1"/>
          </p:nvPr>
        </p:nvSpPr>
        <p:spPr>
          <a:xfrm>
            <a:off x="643944" y="1690688"/>
            <a:ext cx="11127346" cy="4890415"/>
          </a:xfrm>
        </p:spPr>
        <p:txBody>
          <a:bodyPr>
            <a:normAutofit fontScale="85000" lnSpcReduction="20000"/>
          </a:bodyPr>
          <a:lstStyle/>
          <a:p>
            <a:pPr marL="0" indent="0">
              <a:buNone/>
            </a:pPr>
            <a:r>
              <a:rPr lang="pl-PL" dirty="0"/>
              <a:t>Należy bezzwłocznie podjąć działania mające na celu powstrzymanie tego zjawiska. </a:t>
            </a:r>
          </a:p>
          <a:p>
            <a:r>
              <a:rPr lang="pl-PL" dirty="0"/>
              <a:t> w pierwszym kroku po stwierdzeniu zagrożenia należy powiadomić dyrektora oraz pedagoga/psychologa szkolnego </a:t>
            </a:r>
          </a:p>
          <a:p>
            <a:r>
              <a:rPr lang="pl-PL" dirty="0"/>
              <a:t> w przypadku potwierdzenia informacji o pojawianiu się osób obcych, zaczepiających uczniów, należy bezzwłocznie powiadomić najbliższą placówkę Policji </a:t>
            </a:r>
          </a:p>
          <a:p>
            <a:r>
              <a:rPr lang="pl-PL" dirty="0"/>
              <a:t> następnie dyrektor szkoły winien przekazać pracownikom szkoły informację o stwierdzonym zagrożeniu </a:t>
            </a:r>
          </a:p>
          <a:p>
            <a:r>
              <a:rPr lang="pl-PL" dirty="0"/>
              <a:t> wychowawcy klas oraz pedagogowie szkolni winni podjąć działania profilaktyczne wśród uczniów w celu wskazania potencjalnego zagrożenia oraz wskazania możliwych form przekazania informacji o osobach, które mogą stwarzać zagrożenie </a:t>
            </a:r>
          </a:p>
          <a:p>
            <a:r>
              <a:rPr lang="pl-PL" dirty="0"/>
              <a:t> w przypadku stwierdzenia, że uczeń był molestowany, bezzwłocznie powinni zostać powiadomieni rodzice/prawni opiekunowie ucznia oraz policja w celu przeprowadzenia czynności sprawdzających, które umożliwią ustalenie sprawcy molestowania </a:t>
            </a:r>
          </a:p>
          <a:p>
            <a:r>
              <a:rPr lang="pl-PL" dirty="0"/>
              <a:t> wychowawca lub pedagog/psycholog szkolny przeprowadza indywidualną rozmowę z uczniem (w obecności rodziców ustala przyczyny i okoliczności zdarzenia) </a:t>
            </a:r>
          </a:p>
          <a:p>
            <a:r>
              <a:rPr lang="pl-PL" dirty="0"/>
              <a:t> dyrektor winien wezwać do szkoły rodziców/prawnych opiekunów ucznia </a:t>
            </a:r>
          </a:p>
          <a:p>
            <a:r>
              <a:rPr lang="pl-PL" dirty="0"/>
              <a:t> wychowawca lub pedagog/psycholog szkolny winien przeprowadzić rozmowę z rodzicami/prawnymi opiekunami ucznia sprawcy na temat zdarzenia </a:t>
            </a:r>
          </a:p>
          <a:p>
            <a:r>
              <a:rPr lang="pl-PL" dirty="0"/>
              <a:t> dyrektor szkoły w porozumieniu z rodzicami/prawnymi opiekunami ustali działania z udziałem psychologa dziecięcego lub pedagoga w celu zapewnienia opieki na uczennicą/uczniem </a:t>
            </a:r>
          </a:p>
        </p:txBody>
      </p:sp>
    </p:spTree>
    <p:extLst>
      <p:ext uri="{BB962C8B-B14F-4D97-AF65-F5344CB8AC3E}">
        <p14:creationId xmlns:p14="http://schemas.microsoft.com/office/powerpoint/2010/main" val="30488149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b="1" dirty="0"/>
              <a:t>Podstawy prawne uruchomienia procedury </a:t>
            </a:r>
            <a:r>
              <a:rPr lang="pl-PL" dirty="0"/>
              <a:t>	</a:t>
            </a:r>
            <a:br>
              <a:rPr lang="pl-PL" dirty="0"/>
            </a:br>
            <a:endParaRPr lang="pl-PL" dirty="0"/>
          </a:p>
        </p:txBody>
      </p:sp>
      <p:sp>
        <p:nvSpPr>
          <p:cNvPr id="3" name="Symbol zastępczy zawartości 2"/>
          <p:cNvSpPr>
            <a:spLocks noGrp="1"/>
          </p:cNvSpPr>
          <p:nvPr>
            <p:ph idx="1"/>
          </p:nvPr>
        </p:nvSpPr>
        <p:spPr/>
        <p:txBody>
          <a:bodyPr/>
          <a:lstStyle/>
          <a:p>
            <a:pPr marL="0" indent="0">
              <a:buNone/>
            </a:pPr>
            <a:endParaRPr lang="pl-PL" dirty="0"/>
          </a:p>
          <a:p>
            <a:pPr marL="0" indent="0">
              <a:buNone/>
            </a:pPr>
            <a:endParaRPr lang="pl-PL" dirty="0"/>
          </a:p>
          <a:p>
            <a:pPr marL="0" indent="0">
              <a:buNone/>
            </a:pPr>
            <a:r>
              <a:rPr lang="pl-PL" sz="3600" dirty="0"/>
              <a:t>Kodeks Karny: art. 197 § 3; art. 200 art. 200a; art. 200b; 	</a:t>
            </a:r>
          </a:p>
        </p:txBody>
      </p:sp>
    </p:spTree>
    <p:extLst>
      <p:ext uri="{BB962C8B-B14F-4D97-AF65-F5344CB8AC3E}">
        <p14:creationId xmlns:p14="http://schemas.microsoft.com/office/powerpoint/2010/main" val="8372582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38199" y="365125"/>
            <a:ext cx="10739907" cy="1460500"/>
          </a:xfrm>
        </p:spPr>
        <p:txBody>
          <a:bodyPr>
            <a:normAutofit fontScale="90000"/>
          </a:bodyPr>
          <a:lstStyle/>
          <a:p>
            <a:r>
              <a:rPr lang="pl-PL" b="1" dirty="0"/>
              <a:t>Procedura postępowania na wypadek wystąpienia przypadków rozpowszechniania pornografii w szkole przez ucznia </a:t>
            </a:r>
            <a:endParaRPr lang="pl-PL" dirty="0"/>
          </a:p>
        </p:txBody>
      </p:sp>
      <p:sp>
        <p:nvSpPr>
          <p:cNvPr id="3" name="Symbol zastępczy zawartości 2"/>
          <p:cNvSpPr>
            <a:spLocks noGrp="1"/>
          </p:cNvSpPr>
          <p:nvPr>
            <p:ph idx="1"/>
          </p:nvPr>
        </p:nvSpPr>
        <p:spPr>
          <a:xfrm>
            <a:off x="838200" y="1825624"/>
            <a:ext cx="10739906" cy="5032375"/>
          </a:xfrm>
        </p:spPr>
        <p:txBody>
          <a:bodyPr>
            <a:normAutofit fontScale="92500" lnSpcReduction="20000"/>
          </a:bodyPr>
          <a:lstStyle/>
          <a:p>
            <a:pPr marL="0" indent="0">
              <a:buNone/>
            </a:pPr>
            <a:endParaRPr lang="pl-PL" b="1" dirty="0"/>
          </a:p>
          <a:p>
            <a:pPr marL="0" indent="0">
              <a:buNone/>
            </a:pPr>
            <a:r>
              <a:rPr lang="pl-PL" sz="4400" b="1" dirty="0"/>
              <a:t>Sposób działania </a:t>
            </a:r>
            <a:r>
              <a:rPr lang="pl-PL" dirty="0"/>
              <a:t>	</a:t>
            </a:r>
          </a:p>
          <a:p>
            <a:endParaRPr lang="pl-PL" dirty="0"/>
          </a:p>
          <a:p>
            <a:r>
              <a:rPr lang="pl-PL" dirty="0"/>
              <a:t> W przypadku powzięcia przez nauczyciela/rodzica lub inną osobę informacji o rozpowszechnianiu przez ucznia pornografii w Internecie, w szkole należy bezzwłocznie powiadomić dyrektora szkoły oraz administratora sieci o zaistniałym zdarzeniu </a:t>
            </a:r>
          </a:p>
          <a:p>
            <a:r>
              <a:rPr lang="pl-PL" dirty="0"/>
              <a:t> W przypadku, gdy uczeń przekazuje informację o osobach, które pokazywały materiały pornograficzne, konieczne jest zapewnienie anonimowości w celu uniknięcia ewentualnych konsekwencji, które mogą być związane z przemocą skierowaną wobec tego ucznia przez sprawców zdarzenia. </a:t>
            </a:r>
          </a:p>
          <a:p>
            <a:r>
              <a:rPr lang="pl-PL" dirty="0"/>
              <a:t> Dyrektor szkoły winien przekazać informację o stwierdzonym zagrożeniu pracownikom szkoły. </a:t>
            </a:r>
          </a:p>
          <a:p>
            <a:r>
              <a:rPr lang="pl-PL" dirty="0"/>
              <a:t> Wychowawca klasy i pedagog szkolny winien podjąć działania profilaktyczne wśród uczniów w celu wskazania zagrożeń, jakie niesie za sobą upublicznianie materiałów o charakterze pornograficznym oraz wskazania możliwych konsekwencji tego typu działań </a:t>
            </a:r>
          </a:p>
          <a:p>
            <a:r>
              <a:rPr lang="pl-PL" dirty="0"/>
              <a:t> Dyrektor winien wezwać do szkoły rodziców/prawnych opiekunów ucznia, który rozpowszechniał materiały pornograficzne </a:t>
            </a:r>
          </a:p>
          <a:p>
            <a:r>
              <a:rPr lang="pl-PL" dirty="0"/>
              <a:t> Wychowawca lub pedagog/psycholog szkolny winien przeprowadzić rozmowę z rodzicami/prawnymi opiekunami ucznia sprawcy na temat zdarzenia. 	</a:t>
            </a:r>
          </a:p>
          <a:p>
            <a:pPr marL="0" indent="0">
              <a:buNone/>
            </a:pPr>
            <a:endParaRPr lang="pl-PL" dirty="0"/>
          </a:p>
        </p:txBody>
      </p:sp>
    </p:spTree>
    <p:extLst>
      <p:ext uri="{BB962C8B-B14F-4D97-AF65-F5344CB8AC3E}">
        <p14:creationId xmlns:p14="http://schemas.microsoft.com/office/powerpoint/2010/main" val="1260534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48545" y="158839"/>
            <a:ext cx="10475769" cy="1666786"/>
          </a:xfrm>
        </p:spPr>
        <p:txBody>
          <a:bodyPr>
            <a:normAutofit fontScale="90000"/>
          </a:bodyPr>
          <a:lstStyle/>
          <a:p>
            <a:r>
              <a:rPr lang="pl-PL" b="1" dirty="0"/>
              <a:t>Procedura postępowania na wypadek wystąpienia przypadków prostytucji w szkole lub wśród uczniów </a:t>
            </a:r>
            <a:endParaRPr lang="pl-PL" dirty="0"/>
          </a:p>
        </p:txBody>
      </p:sp>
      <p:sp>
        <p:nvSpPr>
          <p:cNvPr id="3" name="Symbol zastępczy zawartości 2"/>
          <p:cNvSpPr>
            <a:spLocks noGrp="1"/>
          </p:cNvSpPr>
          <p:nvPr>
            <p:ph idx="1"/>
          </p:nvPr>
        </p:nvSpPr>
        <p:spPr>
          <a:xfrm>
            <a:off x="838200" y="1825625"/>
            <a:ext cx="10752786" cy="4446386"/>
          </a:xfrm>
        </p:spPr>
        <p:txBody>
          <a:bodyPr>
            <a:normAutofit fontScale="92500" lnSpcReduction="20000"/>
          </a:bodyPr>
          <a:lstStyle/>
          <a:p>
            <a:pPr marL="0" indent="0">
              <a:buNone/>
            </a:pPr>
            <a:r>
              <a:rPr lang="pl-PL" sz="3000" b="1" dirty="0"/>
              <a:t>Sposób działania </a:t>
            </a:r>
            <a:r>
              <a:rPr lang="pl-PL" dirty="0"/>
              <a:t>	</a:t>
            </a:r>
          </a:p>
          <a:p>
            <a:r>
              <a:rPr lang="pl-PL" dirty="0"/>
              <a:t> W przypadku otrzymania informacji o sytuacji, w której uczeń był świadkiem czynności mogących mieć znamiona prostytucji, nauczyciel/pracownik przyjmujący zawiadomienie powinien powiadomić o zaistniałym wydarzeniu dyrektora szkoły. </a:t>
            </a:r>
          </a:p>
          <a:p>
            <a:r>
              <a:rPr lang="pl-PL" dirty="0"/>
              <a:t> W przypadku uzyskania informacji, że uczeń, który nie ukończył 18 lat, uprawia nierząd, bądź przejawia inne zachowania świadczące o demoralizacji, nauczyciel powiadamia wychowawcę klasy, który powinien wezwać do szkoły rodziców/prawnych opiekunów ucznia. </a:t>
            </a:r>
          </a:p>
          <a:p>
            <a:r>
              <a:rPr lang="pl-PL" dirty="0"/>
              <a:t> W przypadku stwierdzenia przez pracownika/nauczyciela, że uczeń/uczennica świadomie lub nie, dopuszczał się czynności, które mogłyby być uznane za prostytuowanie się, powinien wezwać do szkoły rodziców/prawnych opiekunów ucznia. </a:t>
            </a:r>
          </a:p>
          <a:p>
            <a:r>
              <a:rPr lang="pl-PL" dirty="0"/>
              <a:t> Wychowawca winien przeprowadzić rozmowę z rodzicami oraz z uczniem, w ich obecności. </a:t>
            </a:r>
            <a:br>
              <a:rPr lang="pl-PL" dirty="0"/>
            </a:br>
            <a:r>
              <a:rPr lang="pl-PL" dirty="0"/>
              <a:t>W przypadku potwierdzenia informacji, zobowiązuje ucznia do zaniechania negatywnego postępowania, rodziców zaś bezwzględnie do szczególnego nadzoru nad dzieckiem. W toku interwencji profilaktycznej można zaproponować rodzicom skierowanie dziecka do specjalistycznej placówki i udział dziecka w programie terapeutycznym. 	</a:t>
            </a:r>
          </a:p>
          <a:p>
            <a:pPr marL="0" indent="0">
              <a:buNone/>
            </a:pPr>
            <a:r>
              <a:rPr lang="pl-PL" dirty="0"/>
              <a:t>	</a:t>
            </a:r>
          </a:p>
          <a:p>
            <a:endParaRPr lang="pl-PL" dirty="0"/>
          </a:p>
        </p:txBody>
      </p:sp>
    </p:spTree>
    <p:extLst>
      <p:ext uri="{BB962C8B-B14F-4D97-AF65-F5344CB8AC3E}">
        <p14:creationId xmlns:p14="http://schemas.microsoft.com/office/powerpoint/2010/main" val="7063342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476518" y="167425"/>
            <a:ext cx="10877282" cy="6009538"/>
          </a:xfrm>
        </p:spPr>
        <p:txBody>
          <a:bodyPr>
            <a:normAutofit fontScale="92500" lnSpcReduction="10000"/>
          </a:bodyPr>
          <a:lstStyle/>
          <a:p>
            <a:endParaRPr lang="pl-PL" dirty="0"/>
          </a:p>
          <a:p>
            <a:r>
              <a:rPr lang="pl-PL" dirty="0"/>
              <a:t> Jeżeli rodzice/opiekunowie prawni ucznia odmawiają współpracy lub nie stawiają się do szkoły, a nadal z wiarygodnych źródeł napływają informacje o przejawach demoralizacji ich dziecka, dyrektor szkoły winien pisemnie powiadomić o zaistniałej sytuacji sąd rodzinny lub Policję (specjalistę ds. nieletnich)</a:t>
            </a:r>
            <a:r>
              <a:rPr lang="pl-PL" i="1" dirty="0"/>
              <a:t>. </a:t>
            </a:r>
            <a:endParaRPr lang="pl-PL" dirty="0"/>
          </a:p>
          <a:p>
            <a:r>
              <a:rPr lang="pl-PL" dirty="0"/>
              <a:t> W sytuacji, gdy szkoła wykorzystała wszystkie dostępne jej środki oddziaływań wychowawczych (rozmowa z rodzicami, ostrzeżenia ucznia, spotkania z pedagogiem, psychologiem i itp.), a ich zastosowanie nie przynosi oczekiwanych rezultatów, dyrektor szkoły winien powiadomić sąd rodzinny lub Policję. Dalszy tok postępowania leży w kompetencji tych instytucji. </a:t>
            </a:r>
          </a:p>
          <a:p>
            <a:r>
              <a:rPr lang="pl-PL" dirty="0"/>
              <a:t> Jeżeli postępowanie świadczące o demoralizacji przejawia uczeń, który ukończył 18 lat, a nie jest to udział w działalności grup przestępczych, czy popełnienie przestępstwa, to postępowanie nauczyciela powinno być określone przez statut i/lub regulamin szkoły. </a:t>
            </a:r>
          </a:p>
          <a:p>
            <a:r>
              <a:rPr lang="pl-PL" dirty="0"/>
              <a:t> W przypadku uzyskania informacji o popełnieniu przez ucznia, który ukończył 17 lat, przestępstwa ściganego z urzędu lub jego udziału w działalności grup przestępczych, zgodnie z art. 304 § 2 kodeksu karnego, dyrektor szkoły jest obowiązany niezwłocznie zawiadomić o tym prokuratora lub Policję. </a:t>
            </a:r>
          </a:p>
          <a:p>
            <a:r>
              <a:rPr lang="pl-PL" dirty="0"/>
              <a:t> Dyrektor szkoły winien powiadomić Policję o podejrzeniu popełnienia przestępstwa. </a:t>
            </a:r>
          </a:p>
          <a:p>
            <a:r>
              <a:rPr lang="pl-PL" dirty="0"/>
              <a:t> Wychowawca lub pedagog/psycholog szkolny winien przeprowadzić rozmowę z rodzicami/prawnymi opiekunami ucznia sprawcy na temat zdarzenia. </a:t>
            </a:r>
          </a:p>
          <a:p>
            <a:r>
              <a:rPr lang="pl-PL" dirty="0"/>
              <a:t> Dyrektor szkoły w porozumieniu z rodzicami/prawnymi opiekunami ustala konieczność podjęcia działań z udziałem psychologa dziecięcego w celu zapewnienia opieki nad uczniem/uczennicą, którzy świadomie lub nie dopuszczali się czynności, które mogłyby być uznane za prostytuowanie się. 	</a:t>
            </a:r>
          </a:p>
          <a:p>
            <a:endParaRPr lang="pl-PL" dirty="0"/>
          </a:p>
        </p:txBody>
      </p:sp>
    </p:spTree>
    <p:extLst>
      <p:ext uri="{BB962C8B-B14F-4D97-AF65-F5344CB8AC3E}">
        <p14:creationId xmlns:p14="http://schemas.microsoft.com/office/powerpoint/2010/main" val="8625703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a:t>Podstawa prawna </a:t>
            </a:r>
            <a:r>
              <a:rPr lang="pl-PL" dirty="0"/>
              <a:t>	</a:t>
            </a:r>
            <a:br>
              <a:rPr lang="pl-PL" dirty="0"/>
            </a:br>
            <a:endParaRPr lang="pl-PL" dirty="0"/>
          </a:p>
        </p:txBody>
      </p:sp>
      <p:sp>
        <p:nvSpPr>
          <p:cNvPr id="3" name="Symbol zastępczy zawartości 2"/>
          <p:cNvSpPr>
            <a:spLocks noGrp="1"/>
          </p:cNvSpPr>
          <p:nvPr>
            <p:ph idx="1"/>
          </p:nvPr>
        </p:nvSpPr>
        <p:spPr/>
        <p:txBody>
          <a:bodyPr/>
          <a:lstStyle/>
          <a:p>
            <a:endParaRPr lang="pl-PL" dirty="0"/>
          </a:p>
          <a:p>
            <a:endParaRPr lang="pl-PL" dirty="0"/>
          </a:p>
          <a:p>
            <a:endParaRPr lang="pl-PL" dirty="0"/>
          </a:p>
          <a:p>
            <a:pPr marL="0" indent="0">
              <a:buNone/>
            </a:pPr>
            <a:r>
              <a:rPr lang="pl-PL" sz="4400" dirty="0"/>
              <a:t>Kodeks Karny: art. 18 § 3, art. 203, art. 204. 	</a:t>
            </a:r>
          </a:p>
        </p:txBody>
      </p:sp>
    </p:spTree>
    <p:extLst>
      <p:ext uri="{BB962C8B-B14F-4D97-AF65-F5344CB8AC3E}">
        <p14:creationId xmlns:p14="http://schemas.microsoft.com/office/powerpoint/2010/main" val="36076616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b="1" dirty="0"/>
              <a:t>Procedura postępowania w sytuacji wystąpienia przypadków niepokojących zachowań seksualnych uczniów w szkole </a:t>
            </a:r>
            <a:endParaRPr lang="pl-PL" dirty="0"/>
          </a:p>
        </p:txBody>
      </p:sp>
      <p:sp>
        <p:nvSpPr>
          <p:cNvPr id="3" name="Symbol zastępczy zawartości 2"/>
          <p:cNvSpPr>
            <a:spLocks noGrp="1"/>
          </p:cNvSpPr>
          <p:nvPr>
            <p:ph idx="1"/>
          </p:nvPr>
        </p:nvSpPr>
        <p:spPr>
          <a:xfrm>
            <a:off x="838199" y="1825625"/>
            <a:ext cx="10675513" cy="4536538"/>
          </a:xfrm>
        </p:spPr>
        <p:txBody>
          <a:bodyPr>
            <a:normAutofit fontScale="92500" lnSpcReduction="20000"/>
          </a:bodyPr>
          <a:lstStyle/>
          <a:p>
            <a:endParaRPr lang="pl-PL" dirty="0"/>
          </a:p>
          <a:p>
            <a:pPr marL="0" indent="0">
              <a:buNone/>
            </a:pPr>
            <a:r>
              <a:rPr lang="pl-PL" sz="3800" b="1" dirty="0"/>
              <a:t>Sposób działania </a:t>
            </a:r>
            <a:r>
              <a:rPr lang="pl-PL" dirty="0"/>
              <a:t>	</a:t>
            </a:r>
          </a:p>
          <a:p>
            <a:pPr marL="0" indent="0">
              <a:buNone/>
            </a:pPr>
            <a:endParaRPr lang="pl-PL" dirty="0"/>
          </a:p>
          <a:p>
            <a:r>
              <a:rPr lang="pl-PL" dirty="0"/>
              <a:t> Nauczyciel lub inny pracownik szkoły pracownik powinien powiadomić wychowawcę klasy i/lub pedagoga/psychologa szkolnego o przypadkach niepokojących zachowań seksualnych uczniów w szkole, a jeżeli jest ich świadkiem, żąda od ucznia zaprzestania czynności i podejmuje z nim rozmowę wychowawczą. </a:t>
            </a:r>
          </a:p>
          <a:p>
            <a:r>
              <a:rPr lang="pl-PL" dirty="0"/>
              <a:t> W przypadku, gdy uczeń przekazuje nauczycielowi informację o niepokojących </a:t>
            </a:r>
            <a:r>
              <a:rPr lang="pl-PL" dirty="0" err="1"/>
              <a:t>zachowaniach</a:t>
            </a:r>
            <a:r>
              <a:rPr lang="pl-PL" dirty="0"/>
              <a:t> seksualnych, konieczne jest zapewnienie anonimowości w celu uniknięcia ewentualnych konsekwencji, które mogą być związane z przemocą skierowaną wobec tego ucznia przez uczniów, którzy brali czynny udział w tego typu </a:t>
            </a:r>
            <a:r>
              <a:rPr lang="pl-PL" dirty="0" err="1"/>
              <a:t>zachowaniach</a:t>
            </a:r>
            <a:r>
              <a:rPr lang="pl-PL" dirty="0"/>
              <a:t> </a:t>
            </a:r>
          </a:p>
          <a:p>
            <a:r>
              <a:rPr lang="pl-PL" dirty="0"/>
              <a:t> Wychowawca lub pedagog/ psycholog szkolny przeprowadza rozmowę z uczniem oraz informuje o zaistniałym zdarzeniu rodziców ucznia. </a:t>
            </a:r>
          </a:p>
          <a:p>
            <a:r>
              <a:rPr lang="pl-PL" dirty="0"/>
              <a:t> Jeżeli przeprowadzenie rozmowy z uczniem nie jest wystarczające dla zmiany jego zachowań, wychowawca, pedagog lub psycholog szkolny przekazuje rodzicom informację o zachowaniu ich dziecka, zobowiązując ich jednocześnie do szczególnego nadzoru nad nim 	</a:t>
            </a:r>
          </a:p>
          <a:p>
            <a:endParaRPr lang="pl-PL" dirty="0"/>
          </a:p>
        </p:txBody>
      </p:sp>
    </p:spTree>
    <p:extLst>
      <p:ext uri="{BB962C8B-B14F-4D97-AF65-F5344CB8AC3E}">
        <p14:creationId xmlns:p14="http://schemas.microsoft.com/office/powerpoint/2010/main" val="28200075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dirty="0"/>
              <a:t>O zagrożeniu należy bezzwłocznie poinformować odpowiednie służby: </a:t>
            </a:r>
            <a:br>
              <a:rPr lang="pl-PL" dirty="0"/>
            </a:br>
            <a:endParaRPr lang="pl-PL" dirty="0"/>
          </a:p>
        </p:txBody>
      </p:sp>
      <p:sp>
        <p:nvSpPr>
          <p:cNvPr id="3" name="Symbol zastępczy zawartości 2"/>
          <p:cNvSpPr>
            <a:spLocks noGrp="1"/>
          </p:cNvSpPr>
          <p:nvPr>
            <p:ph idx="1"/>
          </p:nvPr>
        </p:nvSpPr>
        <p:spPr/>
        <p:txBody>
          <a:bodyPr>
            <a:normAutofit fontScale="92500"/>
          </a:bodyPr>
          <a:lstStyle/>
          <a:p>
            <a:r>
              <a:rPr lang="pl-PL" dirty="0"/>
              <a:t>Policja 997 </a:t>
            </a:r>
          </a:p>
          <a:p>
            <a:r>
              <a:rPr lang="pl-PL" dirty="0"/>
              <a:t>Straż Pożarna 998 </a:t>
            </a:r>
          </a:p>
          <a:p>
            <a:r>
              <a:rPr lang="pl-PL" dirty="0"/>
              <a:t>Pogotowie Ratunkowe 999 </a:t>
            </a:r>
          </a:p>
          <a:p>
            <a:r>
              <a:rPr lang="pl-PL" dirty="0"/>
              <a:t>Europejski Telefon Alarmowy obowiązującym na terenie całej Unii Europejskiej 112 </a:t>
            </a:r>
          </a:p>
          <a:p>
            <a:r>
              <a:rPr lang="pl-PL" dirty="0"/>
              <a:t>Pogotowie Energetyczne 991 </a:t>
            </a:r>
          </a:p>
          <a:p>
            <a:r>
              <a:rPr lang="pl-PL" dirty="0"/>
              <a:t>Pogotowie Gazowe 992 </a:t>
            </a:r>
          </a:p>
          <a:p>
            <a:r>
              <a:rPr lang="pl-PL" dirty="0"/>
              <a:t>Pogotowie Ciepłownicze 993 </a:t>
            </a:r>
          </a:p>
          <a:p>
            <a:r>
              <a:rPr lang="pl-PL" dirty="0"/>
              <a:t>Pogotowie Wodno-Kanalizacyjne 994 </a:t>
            </a:r>
          </a:p>
          <a:p>
            <a:r>
              <a:rPr lang="pl-PL" dirty="0"/>
              <a:t>Wojewódzkie Centrum Zarządzania Kryzysowego 987 </a:t>
            </a:r>
          </a:p>
          <a:p>
            <a:r>
              <a:rPr lang="pl-PL" dirty="0"/>
              <a:t>Infolinia Policji (połączenie bezpłatne) 800 120 226. </a:t>
            </a:r>
          </a:p>
          <a:p>
            <a:endParaRPr lang="pl-PL" dirty="0"/>
          </a:p>
        </p:txBody>
      </p:sp>
    </p:spTree>
    <p:extLst>
      <p:ext uri="{BB962C8B-B14F-4D97-AF65-F5344CB8AC3E}">
        <p14:creationId xmlns:p14="http://schemas.microsoft.com/office/powerpoint/2010/main" val="37903214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772732" y="553792"/>
            <a:ext cx="10753860" cy="5962918"/>
          </a:xfrm>
        </p:spPr>
        <p:txBody>
          <a:bodyPr>
            <a:normAutofit lnSpcReduction="10000"/>
          </a:bodyPr>
          <a:lstStyle/>
          <a:p>
            <a:endParaRPr lang="pl-PL" dirty="0"/>
          </a:p>
          <a:p>
            <a:r>
              <a:rPr lang="pl-PL" dirty="0"/>
              <a:t>Wychowawca może wezwać rodziców/opiekunów prawnych ucznia do szkoły i przeprowadzić rozmowę z uczniem w ich obecności oraz ustalić z nimi dalsze wspólne postępowanie z dzieckiem. </a:t>
            </a:r>
          </a:p>
          <a:p>
            <a:r>
              <a:rPr lang="pl-PL" dirty="0"/>
              <a:t>W sytuacji kiedy rodzice odmawiają współpracy lub nie reagują na wezwanie do pojawienia się w szkole, gdy szkoła wykorzysta dostępne jej metody oddziaływań wychowawczych i nie przynoszą one spodziewanych efektów, a zachowanie ucznia wskazuje na znaczny stopień demoralizacji (np. uprawianie nierządu), dyrektor szkoły pisemnie powiadamia o zaistniałej sytuacji Sąd Rejonowy Wydział Rodzinny i Nieletnich lub Policję – Wydział ds. Nieletnich. </a:t>
            </a:r>
          </a:p>
          <a:p>
            <a:r>
              <a:rPr lang="pl-PL" dirty="0"/>
              <a:t>Gdy zachowanie ucznia może świadczyć o popełnieniu przez niego przestępstwa (np. gwałtu), pedagog/psycholog szkolny w porozumieniu z dyrektorem szkoły po uprzednim powiadomieniu o zajściu rodziców/opiekunów ucznia, zawiadamia najbliższą jednostkę Policji, która dalej postępuje zgodnie ze swoimi procedurami. Pedagog całe zdarzenie dokumentuje, sporządzając możliwie dokładną notatkę. </a:t>
            </a:r>
          </a:p>
          <a:p>
            <a:r>
              <a:rPr lang="pl-PL" dirty="0"/>
              <a:t>Jeżeli postępowanie świadczące o demoralizacji przejawia uczeń, który ukończył 18 lat, a nie jest to udział w działalności grup przestępczych, czy popełnienie przestępstwa, to postępowanie nauczyciela powinno być określone przez statut i/lub regulamin szkoły. </a:t>
            </a:r>
          </a:p>
          <a:p>
            <a:r>
              <a:rPr lang="pl-PL" dirty="0"/>
              <a:t>W przypadku uzyskania informacji o popełnieniu przez ucznia, który ukończył 17 lat, przestępstwa ściganego z urzędu lub jego udziału w działalności grup przestępczych, zgodnie z art. 304 § 2 kodeksu karnego, dyrektor szkoły jako przedstawiciel instytucji jest obowiązany niezwłocznie zawiadomić o tym prokuratora lub Policję. 	</a:t>
            </a:r>
          </a:p>
          <a:p>
            <a:endParaRPr lang="pl-PL" dirty="0"/>
          </a:p>
        </p:txBody>
      </p:sp>
    </p:spTree>
    <p:extLst>
      <p:ext uri="{BB962C8B-B14F-4D97-AF65-F5344CB8AC3E}">
        <p14:creationId xmlns:p14="http://schemas.microsoft.com/office/powerpoint/2010/main" val="20015322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b="1" dirty="0">
                <a:solidFill>
                  <a:srgbClr val="FF0000"/>
                </a:solidFill>
              </a:rPr>
              <a:t>Procedura postępowania na wypadek popełnienia przez ucznia czynu karalnego </a:t>
            </a:r>
            <a:endParaRPr lang="pl-PL" dirty="0">
              <a:solidFill>
                <a:srgbClr val="FF0000"/>
              </a:solidFill>
            </a:endParaRPr>
          </a:p>
        </p:txBody>
      </p:sp>
      <p:sp>
        <p:nvSpPr>
          <p:cNvPr id="3" name="Symbol zastępczy zawartości 2"/>
          <p:cNvSpPr>
            <a:spLocks noGrp="1"/>
          </p:cNvSpPr>
          <p:nvPr>
            <p:ph idx="1"/>
          </p:nvPr>
        </p:nvSpPr>
        <p:spPr>
          <a:xfrm>
            <a:off x="838200" y="1690688"/>
            <a:ext cx="11190668" cy="5006325"/>
          </a:xfrm>
        </p:spPr>
        <p:txBody>
          <a:bodyPr>
            <a:normAutofit fontScale="85000" lnSpcReduction="20000"/>
          </a:bodyPr>
          <a:lstStyle/>
          <a:p>
            <a:pPr marL="0" indent="0">
              <a:buNone/>
            </a:pPr>
            <a:r>
              <a:rPr lang="pl-PL" b="1" dirty="0"/>
              <a:t>Podstawy uruchomienia działań </a:t>
            </a:r>
            <a:r>
              <a:rPr lang="pl-PL" dirty="0"/>
              <a:t>	</a:t>
            </a:r>
          </a:p>
          <a:p>
            <a:pPr marL="0" indent="0">
              <a:buNone/>
            </a:pPr>
            <a:r>
              <a:rPr lang="pl-PL" dirty="0"/>
              <a:t>Przypadek dotyczy czynów zabronionych przez ustawę o postępowaniu w sprawach nieletnich rozumianych jako przestępstwo, przestępstwo skarbowe albo wykroczenie określone w artykułach: </a:t>
            </a:r>
          </a:p>
          <a:p>
            <a:r>
              <a:rPr lang="pl-PL" b="1" dirty="0">
                <a:solidFill>
                  <a:srgbClr val="FF0000"/>
                </a:solidFill>
              </a:rPr>
              <a:t> art. 50a – posiadanie noża, maczety lub innego podobnie niebezpiecznego przedmiotu w miejscu publicznym, </a:t>
            </a:r>
          </a:p>
          <a:p>
            <a:r>
              <a:rPr lang="pl-PL" b="1" dirty="0">
                <a:solidFill>
                  <a:srgbClr val="FF0000"/>
                </a:solidFill>
              </a:rPr>
              <a:t> art. 51 – zakłócenie spokoju lub porządku publicznego, </a:t>
            </a:r>
          </a:p>
          <a:p>
            <a:r>
              <a:rPr lang="pl-PL" b="1" dirty="0">
                <a:solidFill>
                  <a:srgbClr val="FF0000"/>
                </a:solidFill>
              </a:rPr>
              <a:t> art. 69 – umyślne niszczenie, uszkadzanie, usuwanie znaków, </a:t>
            </a:r>
          </a:p>
          <a:p>
            <a:r>
              <a:rPr lang="pl-PL" b="1" dirty="0">
                <a:solidFill>
                  <a:srgbClr val="FF0000"/>
                </a:solidFill>
              </a:rPr>
              <a:t> art. 74 – niszczenie, uszkadzanie, usuwanie znaków ostrzegawczych, </a:t>
            </a:r>
          </a:p>
          <a:p>
            <a:r>
              <a:rPr lang="pl-PL" b="1" dirty="0">
                <a:solidFill>
                  <a:srgbClr val="FF0000"/>
                </a:solidFill>
              </a:rPr>
              <a:t> art. 76 – rzucanie przedmiotami w pojazd mechaniczny, </a:t>
            </a:r>
          </a:p>
          <a:p>
            <a:r>
              <a:rPr lang="pl-PL" b="1" dirty="0">
                <a:solidFill>
                  <a:srgbClr val="FF0000"/>
                </a:solidFill>
              </a:rPr>
              <a:t> art. 85 – samowolne ustawianie, niszczenie, uszkadzanie znaków, </a:t>
            </a:r>
          </a:p>
          <a:p>
            <a:r>
              <a:rPr lang="pl-PL" b="1" dirty="0">
                <a:solidFill>
                  <a:srgbClr val="FF0000"/>
                </a:solidFill>
              </a:rPr>
              <a:t> art. 87 – prowadzenie pojazdu w stanie po użyciu alkoholu, </a:t>
            </a:r>
          </a:p>
          <a:p>
            <a:r>
              <a:rPr lang="pl-PL" b="1" dirty="0">
                <a:solidFill>
                  <a:srgbClr val="FF0000"/>
                </a:solidFill>
              </a:rPr>
              <a:t> art. 119 – kradzież lub przywłaszczenie, </a:t>
            </a:r>
          </a:p>
          <a:p>
            <a:r>
              <a:rPr lang="pl-PL" b="1" dirty="0">
                <a:solidFill>
                  <a:srgbClr val="FF0000"/>
                </a:solidFill>
              </a:rPr>
              <a:t> art. 122 – paserstwo czyli nabycie mienia, wiedząc o tym, że pochodzi ono z kradzieży, </a:t>
            </a:r>
          </a:p>
          <a:p>
            <a:r>
              <a:rPr lang="pl-PL" b="1" dirty="0">
                <a:solidFill>
                  <a:srgbClr val="FF0000"/>
                </a:solidFill>
              </a:rPr>
              <a:t> art. 124 – niszczenie lub uszkadzanie cudzej rzeczy, </a:t>
            </a:r>
          </a:p>
          <a:p>
            <a:r>
              <a:rPr lang="pl-PL" b="1" dirty="0">
                <a:solidFill>
                  <a:srgbClr val="FF0000"/>
                </a:solidFill>
              </a:rPr>
              <a:t> art. 133 – spekulacja biletami, tzw. konik, </a:t>
            </a:r>
          </a:p>
          <a:p>
            <a:r>
              <a:rPr lang="pl-PL" b="1" dirty="0">
                <a:solidFill>
                  <a:srgbClr val="FF0000"/>
                </a:solidFill>
              </a:rPr>
              <a:t> art. 143 – utrudnianie lub uniemożliwianie korzystania z urządzeń użytku publicznego. </a:t>
            </a:r>
          </a:p>
          <a:p>
            <a:pPr marL="0" indent="0">
              <a:buNone/>
            </a:pPr>
            <a:r>
              <a:rPr lang="pl-PL" b="1" dirty="0">
                <a:solidFill>
                  <a:srgbClr val="FF0000"/>
                </a:solidFill>
              </a:rPr>
              <a:t>	</a:t>
            </a:r>
          </a:p>
        </p:txBody>
      </p:sp>
    </p:spTree>
    <p:extLst>
      <p:ext uri="{BB962C8B-B14F-4D97-AF65-F5344CB8AC3E}">
        <p14:creationId xmlns:p14="http://schemas.microsoft.com/office/powerpoint/2010/main" val="21857397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a:t>Sposób działania </a:t>
            </a:r>
            <a:r>
              <a:rPr lang="pl-PL" dirty="0"/>
              <a:t>	</a:t>
            </a:r>
            <a:br>
              <a:rPr lang="pl-PL" dirty="0"/>
            </a:br>
            <a:endParaRPr lang="pl-PL" dirty="0"/>
          </a:p>
        </p:txBody>
      </p:sp>
      <p:sp>
        <p:nvSpPr>
          <p:cNvPr id="3" name="Symbol zastępczy zawartości 2"/>
          <p:cNvSpPr>
            <a:spLocks noGrp="1"/>
          </p:cNvSpPr>
          <p:nvPr>
            <p:ph idx="1"/>
          </p:nvPr>
        </p:nvSpPr>
        <p:spPr>
          <a:xfrm>
            <a:off x="631065" y="1300766"/>
            <a:ext cx="10722735" cy="4876197"/>
          </a:xfrm>
        </p:spPr>
        <p:txBody>
          <a:bodyPr>
            <a:normAutofit/>
          </a:bodyPr>
          <a:lstStyle/>
          <a:p>
            <a:endParaRPr lang="pl-PL" dirty="0"/>
          </a:p>
          <a:p>
            <a:r>
              <a:rPr lang="pl-PL" dirty="0"/>
              <a:t> Osoba będąca świadkiem/dostrzegła zagrożenie zobowiązania jest do powiadomienia dyrektora szkoły. </a:t>
            </a:r>
          </a:p>
          <a:p>
            <a:r>
              <a:rPr lang="pl-PL" dirty="0"/>
              <a:t> Dyrektor szkoły odpowiada za ustalenie okoliczności czynu i ewentualnych świadków zdarzenia </a:t>
            </a:r>
          </a:p>
          <a:p>
            <a:r>
              <a:rPr lang="pl-PL" dirty="0"/>
              <a:t> W przypadku, gdy sprawca jest znany i przebywa na terenie szkoły, wyznaczone przez niego osoby winny zatrzymać i przekazać go dyrektorowi szkoły lub pedagogowi szkolnemu pod opiekę. </a:t>
            </a:r>
          </a:p>
          <a:p>
            <a:r>
              <a:rPr lang="pl-PL" dirty="0"/>
              <a:t> Dyrektor szkoły winien powiadomić rodziców ucznia o zaistniałym przypadku. </a:t>
            </a:r>
          </a:p>
          <a:p>
            <a:r>
              <a:rPr lang="pl-PL" dirty="0"/>
              <a:t> Dyrektor szkoły jest zobowiązany do niezwłocznego powiadomienia Policji w przypadku, gdy sprawa jest poważna (np. rozbój, uszkodzenie ciała, itp.) lub w przypadku, gdy nieletni sprawca nie jest uczniem szkoły i jego tożsamość jest nieznana. Do jego obowiązków należy także zabezpieczenie ewentualnych dowodów lub przedmiotów pochodzących z przestępstwa i przekazanie ich Policji. 	</a:t>
            </a:r>
          </a:p>
          <a:p>
            <a:endParaRPr lang="pl-PL" dirty="0"/>
          </a:p>
        </p:txBody>
      </p:sp>
    </p:spTree>
    <p:extLst>
      <p:ext uri="{BB962C8B-B14F-4D97-AF65-F5344CB8AC3E}">
        <p14:creationId xmlns:p14="http://schemas.microsoft.com/office/powerpoint/2010/main" val="27894668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b="1" dirty="0"/>
              <a:t>Procedura postępowania na wypadek ucznia będącego ofiarą czynu karalnego </a:t>
            </a:r>
            <a:endParaRPr lang="pl-PL" dirty="0"/>
          </a:p>
        </p:txBody>
      </p:sp>
      <p:sp>
        <p:nvSpPr>
          <p:cNvPr id="3" name="Symbol zastępczy zawartości 2"/>
          <p:cNvSpPr>
            <a:spLocks noGrp="1"/>
          </p:cNvSpPr>
          <p:nvPr>
            <p:ph idx="1"/>
          </p:nvPr>
        </p:nvSpPr>
        <p:spPr>
          <a:xfrm>
            <a:off x="838200" y="1825624"/>
            <a:ext cx="10727028" cy="4575175"/>
          </a:xfrm>
        </p:spPr>
        <p:txBody>
          <a:bodyPr>
            <a:normAutofit fontScale="92500" lnSpcReduction="10000"/>
          </a:bodyPr>
          <a:lstStyle/>
          <a:p>
            <a:pPr marL="0" indent="0">
              <a:buNone/>
            </a:pPr>
            <a:r>
              <a:rPr lang="pl-PL" b="1" dirty="0"/>
              <a:t>Podstawy uruchomienia działań  - </a:t>
            </a:r>
            <a:r>
              <a:rPr lang="pl-PL" dirty="0"/>
              <a:t>Sytuacja, w której uczeń stał się ofiarą czynu karalnego zabronionego przez ustawę o postępowaniu w sprawach nieletnich. 	</a:t>
            </a:r>
          </a:p>
          <a:p>
            <a:pPr marL="0" indent="0">
              <a:buNone/>
            </a:pPr>
            <a:endParaRPr lang="pl-PL" b="1" dirty="0"/>
          </a:p>
          <a:p>
            <a:pPr marL="0" indent="0">
              <a:buNone/>
            </a:pPr>
            <a:r>
              <a:rPr lang="pl-PL" b="1" dirty="0"/>
              <a:t>Sposób działania </a:t>
            </a:r>
            <a:r>
              <a:rPr lang="pl-PL" dirty="0"/>
              <a:t>	</a:t>
            </a:r>
          </a:p>
          <a:p>
            <a:r>
              <a:rPr lang="pl-PL" dirty="0"/>
              <a:t> Osoba będąca świadkiem, która dostrzegła zagrożenie, winna udzielić ofierze czynu karalnego pierwszej pomocy (przedmedycznej), bądź zapewnić jej udzielenie poprzez wezwanie lekarza, w przypadku kiedy ofiara doznała obrażeń. Następnie świadek powinien powiadomić o sytuacji dyrektora szkoły. </a:t>
            </a:r>
          </a:p>
          <a:p>
            <a:r>
              <a:rPr lang="pl-PL" dirty="0"/>
              <a:t> Obowiązkiem dyrektora szkoły jest niezwłoczne powiadomienie rodziców ucznia - ofiary czynu karalnego. </a:t>
            </a:r>
          </a:p>
          <a:p>
            <a:r>
              <a:rPr lang="pl-PL" dirty="0"/>
              <a:t> Następnie dyrektor szkoły winien niezwłocznie wezwać Policję, szczególnie w przypadku, kiedy istnieje konieczność profesjonalnego zabezpieczenia śladów przestępstwa, ustalenia okoliczności i ewentualnych świadków zdarzenia. </a:t>
            </a:r>
          </a:p>
          <a:p>
            <a:r>
              <a:rPr lang="pl-PL" dirty="0"/>
              <a:t> W dalszej kolejności ofiara czynu karalnego powinna otrzymać pomoc, wsparcie psychologiczne. </a:t>
            </a:r>
          </a:p>
          <a:p>
            <a:pPr marL="0" indent="0">
              <a:buNone/>
            </a:pPr>
            <a:r>
              <a:rPr lang="pl-PL" dirty="0"/>
              <a:t>		</a:t>
            </a:r>
          </a:p>
          <a:p>
            <a:endParaRPr lang="pl-PL" dirty="0"/>
          </a:p>
        </p:txBody>
      </p:sp>
    </p:spTree>
    <p:extLst>
      <p:ext uri="{BB962C8B-B14F-4D97-AF65-F5344CB8AC3E}">
        <p14:creationId xmlns:p14="http://schemas.microsoft.com/office/powerpoint/2010/main" val="1398762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pl-PL" b="1" dirty="0">
                <a:solidFill>
                  <a:srgbClr val="000000"/>
                </a:solidFill>
                <a:latin typeface="Cambria" panose="02040503050406030204" pitchFamily="18" charset="0"/>
              </a:rPr>
              <a:t>Najważniejsze zasady, które powinien pamiętać i przestrzegać każdy uczeń z chwilą ogłoszenia alarmu w szkole: </a:t>
            </a:r>
            <a:br>
              <a:rPr lang="pl-PL" dirty="0">
                <a:solidFill>
                  <a:srgbClr val="000000"/>
                </a:solidFill>
                <a:latin typeface="Cambria" panose="02040503050406030204" pitchFamily="18" charset="0"/>
              </a:rPr>
            </a:br>
            <a:endParaRPr lang="pl-PL" dirty="0"/>
          </a:p>
        </p:txBody>
      </p:sp>
      <p:sp>
        <p:nvSpPr>
          <p:cNvPr id="3" name="Symbol zastępczy zawartości 2"/>
          <p:cNvSpPr>
            <a:spLocks noGrp="1"/>
          </p:cNvSpPr>
          <p:nvPr>
            <p:ph idx="1"/>
          </p:nvPr>
        </p:nvSpPr>
        <p:spPr/>
        <p:txBody>
          <a:bodyPr/>
          <a:lstStyle/>
          <a:p>
            <a:endParaRPr lang="pl-PL" dirty="0"/>
          </a:p>
          <a:p>
            <a:r>
              <a:rPr lang="pl-PL" dirty="0"/>
              <a:t>1) słuchaj i wykonuj dokładnie polecenia nauczyciela </a:t>
            </a:r>
          </a:p>
          <a:p>
            <a:r>
              <a:rPr lang="pl-PL" dirty="0"/>
              <a:t>2) bądź opanowany, nie ulegaj panice </a:t>
            </a:r>
          </a:p>
          <a:p>
            <a:r>
              <a:rPr lang="pl-PL" dirty="0"/>
              <a:t>3) po przerwaniu zajęć udaj się na miejsce zbiórki wraz z klasą drogą wskazywaną przez nauczyciela </a:t>
            </a:r>
          </a:p>
          <a:p>
            <a:r>
              <a:rPr lang="pl-PL" dirty="0"/>
              <a:t>4) pomagaj osobom słabszym </a:t>
            </a:r>
          </a:p>
          <a:p>
            <a:r>
              <a:rPr lang="pl-PL" dirty="0"/>
              <a:t>5) bezwzględnie podporządkowuj się osobom funkcyjnym </a:t>
            </a:r>
          </a:p>
          <a:p>
            <a:r>
              <a:rPr lang="pl-PL" dirty="0"/>
              <a:t>6) nie lekceważ zagrożenia, nawet wówczas, gdy nie zagraża ci bezpośrednio. </a:t>
            </a:r>
          </a:p>
          <a:p>
            <a:pPr marL="0" indent="0">
              <a:buNone/>
            </a:pPr>
            <a:endParaRPr lang="pl-PL" dirty="0"/>
          </a:p>
        </p:txBody>
      </p:sp>
    </p:spTree>
    <p:extLst>
      <p:ext uri="{BB962C8B-B14F-4D97-AF65-F5344CB8AC3E}">
        <p14:creationId xmlns:p14="http://schemas.microsoft.com/office/powerpoint/2010/main" val="63787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a:t>Wtargnięcie napastnika (terrorysty) do szkoły </a:t>
            </a:r>
            <a:endParaRPr lang="pl-PL" dirty="0"/>
          </a:p>
        </p:txBody>
      </p:sp>
      <p:sp>
        <p:nvSpPr>
          <p:cNvPr id="3" name="Symbol zastępczy zawartości 2"/>
          <p:cNvSpPr>
            <a:spLocks noGrp="1"/>
          </p:cNvSpPr>
          <p:nvPr>
            <p:ph idx="1"/>
          </p:nvPr>
        </p:nvSpPr>
        <p:spPr>
          <a:xfrm>
            <a:off x="553793" y="1930401"/>
            <a:ext cx="9517486" cy="4406006"/>
          </a:xfrm>
        </p:spPr>
        <p:txBody>
          <a:bodyPr>
            <a:normAutofit fontScale="85000" lnSpcReduction="10000"/>
          </a:bodyPr>
          <a:lstStyle/>
          <a:p>
            <a:r>
              <a:rPr lang="pl-PL" b="1" dirty="0"/>
              <a:t>Jeżeli nie miałeś szansy na ucieczkę, ukryj się, zamknij drzwi na klucz (</a:t>
            </a:r>
            <a:r>
              <a:rPr lang="pl-PL" b="1" i="1" dirty="0"/>
              <a:t>zabarykaduj się</a:t>
            </a:r>
            <a:r>
              <a:rPr lang="pl-PL" b="1" dirty="0"/>
              <a:t>) </a:t>
            </a:r>
            <a:endParaRPr lang="pl-PL" dirty="0"/>
          </a:p>
          <a:p>
            <a:r>
              <a:rPr lang="pl-PL" dirty="0"/>
              <a:t> </a:t>
            </a:r>
            <a:r>
              <a:rPr lang="pl-PL" b="1" dirty="0"/>
              <a:t>Wycisz i uspokój uczniów </a:t>
            </a:r>
            <a:endParaRPr lang="pl-PL" dirty="0"/>
          </a:p>
          <a:p>
            <a:r>
              <a:rPr lang="pl-PL" b="1" dirty="0"/>
              <a:t>Zaopiekuj się uczniami ze SPE2 i uczniami, którzy potrzebują pomocy </a:t>
            </a:r>
            <a:endParaRPr lang="pl-PL" dirty="0"/>
          </a:p>
          <a:p>
            <a:r>
              <a:rPr lang="pl-PL" b="1" dirty="0"/>
              <a:t>Każ bezwzględnie wyciszyć, wyłączyć telefony</a:t>
            </a:r>
          </a:p>
          <a:p>
            <a:r>
              <a:rPr lang="pl-PL" b="1" dirty="0"/>
              <a:t>Poinformuj Policję wysyłając informację tekstową - SMS o zaistniałej sytuacji </a:t>
            </a:r>
          </a:p>
          <a:p>
            <a:r>
              <a:rPr lang="pl-PL" b="1" dirty="0"/>
              <a:t>Zasłoń okno, zgaś światło </a:t>
            </a:r>
            <a:endParaRPr lang="pl-PL" dirty="0"/>
          </a:p>
          <a:p>
            <a:r>
              <a:rPr lang="pl-PL" b="1" dirty="0"/>
              <a:t>Nie przemieszczaj się </a:t>
            </a:r>
            <a:endParaRPr lang="pl-PL" dirty="0"/>
          </a:p>
          <a:p>
            <a:r>
              <a:rPr lang="pl-PL" b="1" dirty="0"/>
              <a:t>Stań poniżej linii okien, zejdź ze światła drzwi </a:t>
            </a:r>
            <a:endParaRPr lang="pl-PL" dirty="0"/>
          </a:p>
          <a:p>
            <a:r>
              <a:rPr lang="pl-PL" b="1" dirty="0"/>
              <a:t>Zejdź z linii strzału, połóż się na podłodze </a:t>
            </a:r>
            <a:endParaRPr lang="pl-PL" dirty="0"/>
          </a:p>
          <a:p>
            <a:r>
              <a:rPr lang="pl-PL" b="1" dirty="0"/>
              <a:t>Jeżeli padną strzały, nie krzycz </a:t>
            </a:r>
            <a:endParaRPr lang="pl-PL" dirty="0"/>
          </a:p>
          <a:p>
            <a:r>
              <a:rPr lang="pl-PL" b="1" dirty="0"/>
              <a:t>Nie otwieraj nikomu </a:t>
            </a:r>
            <a:endParaRPr lang="pl-PL" dirty="0"/>
          </a:p>
          <a:p>
            <a:r>
              <a:rPr lang="pl-PL" b="1" dirty="0"/>
              <a:t>W przypadku wtargnięcia napastnika do pomieszczenia podejmij walkę, która może być ostatnią szansą na uratowanie życia </a:t>
            </a:r>
            <a:br>
              <a:rPr lang="pl-PL" b="1" dirty="0"/>
            </a:br>
            <a:endParaRPr lang="pl-PL" dirty="0"/>
          </a:p>
          <a:p>
            <a:endParaRPr lang="pl-PL" dirty="0"/>
          </a:p>
        </p:txBody>
      </p:sp>
    </p:spTree>
    <p:extLst>
      <p:ext uri="{BB962C8B-B14F-4D97-AF65-F5344CB8AC3E}">
        <p14:creationId xmlns:p14="http://schemas.microsoft.com/office/powerpoint/2010/main" val="345763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03847" y="493691"/>
            <a:ext cx="10411376" cy="1386624"/>
          </a:xfrm>
        </p:spPr>
        <p:txBody>
          <a:bodyPr>
            <a:normAutofit fontScale="90000"/>
          </a:bodyPr>
          <a:lstStyle/>
          <a:p>
            <a:r>
              <a:rPr lang="pl-PL" dirty="0"/>
              <a:t>W przypadku bezpośredniego kontaktu z napastnikami, którzy dążą do przejęcia kontroli nad szkołą: </a:t>
            </a:r>
          </a:p>
        </p:txBody>
      </p:sp>
      <p:sp>
        <p:nvSpPr>
          <p:cNvPr id="3" name="Symbol zastępczy zawartości 2"/>
          <p:cNvSpPr>
            <a:spLocks noGrp="1"/>
          </p:cNvSpPr>
          <p:nvPr>
            <p:ph idx="1"/>
          </p:nvPr>
        </p:nvSpPr>
        <p:spPr/>
        <p:txBody>
          <a:bodyPr>
            <a:normAutofit fontScale="85000" lnSpcReduction="20000"/>
          </a:bodyPr>
          <a:lstStyle/>
          <a:p>
            <a:r>
              <a:rPr lang="pl-PL" dirty="0"/>
              <a:t> </a:t>
            </a:r>
            <a:r>
              <a:rPr lang="pl-PL" b="1" dirty="0"/>
              <a:t>Wykonuj bezwzględnie polecenia napastnika </a:t>
            </a:r>
            <a:endParaRPr lang="pl-PL" dirty="0"/>
          </a:p>
          <a:p>
            <a:r>
              <a:rPr lang="pl-PL" dirty="0"/>
              <a:t> </a:t>
            </a:r>
            <a:r>
              <a:rPr lang="pl-PL" b="1" dirty="0"/>
              <a:t>Na żądanie terrorystów oddaj im przedmioty osobiste, np. telefon </a:t>
            </a:r>
            <a:endParaRPr lang="pl-PL" dirty="0"/>
          </a:p>
          <a:p>
            <a:r>
              <a:rPr lang="pl-PL" dirty="0"/>
              <a:t> </a:t>
            </a:r>
            <a:r>
              <a:rPr lang="pl-PL" b="1" dirty="0"/>
              <a:t>Poinformuj, że nie możesz wykonać jakiegoś polecenia </a:t>
            </a:r>
            <a:endParaRPr lang="pl-PL" dirty="0"/>
          </a:p>
          <a:p>
            <a:r>
              <a:rPr lang="pl-PL" dirty="0"/>
              <a:t> </a:t>
            </a:r>
            <a:r>
              <a:rPr lang="pl-PL" b="1" dirty="0"/>
              <a:t>Nie patrz terrorystom w oczy, unikaj kontaktu wzrokowego </a:t>
            </a:r>
            <a:endParaRPr lang="pl-PL" dirty="0"/>
          </a:p>
          <a:p>
            <a:r>
              <a:rPr lang="pl-PL" dirty="0"/>
              <a:t> </a:t>
            </a:r>
            <a:r>
              <a:rPr lang="pl-PL" b="1" dirty="0"/>
              <a:t>Nigdy nie odwracaj się plecami do napastnika </a:t>
            </a:r>
            <a:endParaRPr lang="pl-PL" dirty="0"/>
          </a:p>
          <a:p>
            <a:r>
              <a:rPr lang="pl-PL" dirty="0"/>
              <a:t> </a:t>
            </a:r>
            <a:r>
              <a:rPr lang="pl-PL" b="1" dirty="0"/>
              <a:t>Nie zwracaj na siebie uwagi </a:t>
            </a:r>
            <a:endParaRPr lang="pl-PL" dirty="0"/>
          </a:p>
          <a:p>
            <a:r>
              <a:rPr lang="pl-PL" dirty="0"/>
              <a:t> </a:t>
            </a:r>
            <a:r>
              <a:rPr lang="pl-PL" b="1" dirty="0"/>
              <a:t>Nie lekceważ napastnika i nie bądź agresywny </a:t>
            </a:r>
            <a:endParaRPr lang="pl-PL" dirty="0"/>
          </a:p>
          <a:p>
            <a:r>
              <a:rPr lang="pl-PL" dirty="0"/>
              <a:t> </a:t>
            </a:r>
            <a:r>
              <a:rPr lang="pl-PL" b="1" dirty="0"/>
              <a:t>Nie oszukuj terrorysty </a:t>
            </a:r>
            <a:br>
              <a:rPr lang="pl-PL" b="1" dirty="0"/>
            </a:br>
            <a:r>
              <a:rPr lang="pl-PL" dirty="0"/>
              <a:t> </a:t>
            </a:r>
            <a:r>
              <a:rPr lang="pl-PL" b="1" dirty="0"/>
              <a:t>Uspokój uczniów, zawsze zwracaj się do nich po imieniu </a:t>
            </a:r>
            <a:endParaRPr lang="pl-PL" dirty="0"/>
          </a:p>
          <a:p>
            <a:r>
              <a:rPr lang="pl-PL" b="1" dirty="0"/>
              <a:t> Poinformuj napastnika o uczniach ze schorzeniami </a:t>
            </a:r>
            <a:endParaRPr lang="pl-PL" dirty="0"/>
          </a:p>
          <a:p>
            <a:r>
              <a:rPr lang="pl-PL" dirty="0"/>
              <a:t> </a:t>
            </a:r>
            <a:r>
              <a:rPr lang="pl-PL" b="1" dirty="0"/>
              <a:t>Pytaj zawsze o pozwolenie, np. gdy chcesz się zwrócić do uczniów </a:t>
            </a:r>
            <a:br>
              <a:rPr lang="pl-PL" b="1" dirty="0"/>
            </a:br>
            <a:r>
              <a:rPr lang="pl-PL" b="1" dirty="0"/>
              <a:t> Zawsze korzystaj z dobrej woli terrorysty </a:t>
            </a:r>
            <a:endParaRPr lang="pl-PL" dirty="0"/>
          </a:p>
          <a:p>
            <a:r>
              <a:rPr lang="pl-PL" b="1" dirty="0"/>
              <a:t>Wykonuj bezwzględnie polecenia napastnika </a:t>
            </a:r>
            <a:endParaRPr lang="pl-PL" dirty="0"/>
          </a:p>
          <a:p>
            <a:endParaRPr lang="pl-PL" dirty="0"/>
          </a:p>
        </p:txBody>
      </p:sp>
    </p:spTree>
    <p:extLst>
      <p:ext uri="{BB962C8B-B14F-4D97-AF65-F5344CB8AC3E}">
        <p14:creationId xmlns:p14="http://schemas.microsoft.com/office/powerpoint/2010/main" val="3011437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a:solidFill>
                  <a:srgbClr val="FF0000"/>
                </a:solidFill>
              </a:rPr>
              <a:t>Zagrożenia wewnętrzne </a:t>
            </a:r>
            <a:endParaRPr lang="pl-PL" dirty="0">
              <a:solidFill>
                <a:srgbClr val="FF0000"/>
              </a:solidFill>
            </a:endParaRPr>
          </a:p>
        </p:txBody>
      </p:sp>
      <p:sp>
        <p:nvSpPr>
          <p:cNvPr id="3" name="Symbol zastępczy zawartości 2"/>
          <p:cNvSpPr>
            <a:spLocks noGrp="1"/>
          </p:cNvSpPr>
          <p:nvPr>
            <p:ph idx="1"/>
          </p:nvPr>
        </p:nvSpPr>
        <p:spPr>
          <a:xfrm>
            <a:off x="677333" y="2160590"/>
            <a:ext cx="9484097" cy="3866724"/>
          </a:xfrm>
        </p:spPr>
        <p:txBody>
          <a:bodyPr>
            <a:normAutofit fontScale="92500" lnSpcReduction="10000"/>
          </a:bodyPr>
          <a:lstStyle/>
          <a:p>
            <a:pPr marL="0" indent="0">
              <a:buNone/>
            </a:pPr>
            <a:r>
              <a:rPr lang="pl-PL" sz="3600" dirty="0"/>
              <a:t>Do najważniejszych zagrożeń wewnętrznych w szkole należą: agresywne zachowania ucznia oraz zjawisko tzw. fali, korzystanie przez uczniów z substancji psychoaktywnych, kradzież lub wymuszenia pieniędzy lub przedmiotów wartościowych, pedofilia, pornografia, prostytucja, picie alkoholu, wypadek lub czyn karalny dokonany przez ucznia. </a:t>
            </a:r>
          </a:p>
        </p:txBody>
      </p:sp>
    </p:spTree>
    <p:extLst>
      <p:ext uri="{BB962C8B-B14F-4D97-AF65-F5344CB8AC3E}">
        <p14:creationId xmlns:p14="http://schemas.microsoft.com/office/powerpoint/2010/main" val="3792210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b="1" dirty="0"/>
              <a:t>Rekomendacje dla działań w szkole </a:t>
            </a:r>
            <a:r>
              <a:rPr lang="pl-PL" dirty="0"/>
              <a:t>	</a:t>
            </a:r>
            <a:br>
              <a:rPr lang="pl-PL" dirty="0"/>
            </a:br>
            <a:endParaRPr lang="pl-PL" dirty="0"/>
          </a:p>
        </p:txBody>
      </p:sp>
      <p:sp>
        <p:nvSpPr>
          <p:cNvPr id="3" name="Symbol zastępczy zawartości 2"/>
          <p:cNvSpPr>
            <a:spLocks noGrp="1"/>
          </p:cNvSpPr>
          <p:nvPr>
            <p:ph idx="1"/>
          </p:nvPr>
        </p:nvSpPr>
        <p:spPr>
          <a:xfrm>
            <a:off x="321971" y="1429556"/>
            <a:ext cx="10522039" cy="5087154"/>
          </a:xfrm>
        </p:spPr>
        <p:txBody>
          <a:bodyPr>
            <a:normAutofit fontScale="85000" lnSpcReduction="20000"/>
          </a:bodyPr>
          <a:lstStyle/>
          <a:p>
            <a:r>
              <a:rPr lang="pl-PL" dirty="0"/>
              <a:t>Nie należy bagatelizować żadnego sygnału świadczącego o fakcie zaistnienia zagrożenia. Należy przeciwdziałać temu zjawisku na możliwie wczesnym etapie jego powstawania. </a:t>
            </a:r>
          </a:p>
          <a:p>
            <a:r>
              <a:rPr lang="pl-PL" dirty="0"/>
              <a:t>Należy dać możliwość uczniowi poinformowania nauczyciela lub pedagoga o zaistniałej sytuacji związanej z czynnością niebezpieczną, budując atmosferę zaufania. </a:t>
            </a:r>
          </a:p>
          <a:p>
            <a:r>
              <a:rPr lang="pl-PL" dirty="0"/>
              <a:t>Należy wyciągać konsekwencje w stosunku do osób dopuszczających się czynów zabronionych </a:t>
            </a:r>
          </a:p>
          <a:p>
            <a:r>
              <a:rPr lang="pl-PL" dirty="0"/>
              <a:t>W ramach działań profilaktycznych podczas lekcji wychowawczych, przy współpracy z ekspertami i specjalistami, należy informować uczniów o skutkach i konsekwencjach związanych z zagrożeniami w szkole jak i poza nią. </a:t>
            </a:r>
          </a:p>
          <a:p>
            <a:r>
              <a:rPr lang="pl-PL" dirty="0"/>
              <a:t>Należy tworzyć przyjazne środowisko pracy i nauki poprzez sprawiedliwe ocenianie, jasne, czytelne, sprawiedliwe normy, przyjazny nadzór nad uczniami, sprawną organizację życia szkolnego. </a:t>
            </a:r>
          </a:p>
          <a:p>
            <a:r>
              <a:rPr lang="pl-PL" dirty="0"/>
              <a:t>Należy podejmować działania integrujące zespoły klasowe, poznawanie się uczniów, sprzyjające budowie pozytywnych relacji w klasie. </a:t>
            </a:r>
          </a:p>
          <a:p>
            <a:r>
              <a:rPr lang="pl-PL" dirty="0"/>
              <a:t>Należy budować relacje na autorytecie nauczyciela: nauczyciel powinien jasno określić zasady pracy i wymagania wobec uczniów, prowadzić lekcje w sposób zrozumiały, szanować ucznia i udzielać mu wsparcia, sprawować kontrolę w klasie i interweniować w razie zachowania naruszającego normy. </a:t>
            </a:r>
          </a:p>
          <a:p>
            <a:r>
              <a:rPr lang="pl-PL" dirty="0"/>
              <a:t>Należy diagnozować sytuacje w szkole w kontekście występowania zagrożeń wewnętrznych w placówce, przeciwdziałania i usuwania oraz monitorować postępy i efekty wprowadzonych działań. </a:t>
            </a:r>
          </a:p>
          <a:p>
            <a:r>
              <a:rPr lang="pl-PL" dirty="0"/>
              <a:t>Niezbędna jest edukacja profilaktyczna jako forma merytorycznego wsparcia w zakresie rozwiązywania problemów kierowana do nauczycieli, osób współpracujących z uczniami i rodziców. </a:t>
            </a:r>
          </a:p>
          <a:p>
            <a:r>
              <a:rPr lang="pl-PL" dirty="0"/>
              <a:t>Należy organizować rozmowy, pogadanki i dyskusje z rodzicami. </a:t>
            </a:r>
          </a:p>
          <a:p>
            <a:pPr marL="0" indent="0">
              <a:buNone/>
            </a:pPr>
            <a:r>
              <a:rPr lang="pl-PL" dirty="0"/>
              <a:t> </a:t>
            </a:r>
          </a:p>
          <a:p>
            <a:endParaRPr lang="pl-PL" dirty="0"/>
          </a:p>
        </p:txBody>
      </p:sp>
    </p:spTree>
    <p:extLst>
      <p:ext uri="{BB962C8B-B14F-4D97-AF65-F5344CB8AC3E}">
        <p14:creationId xmlns:p14="http://schemas.microsoft.com/office/powerpoint/2010/main" val="2755637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77334" y="609600"/>
            <a:ext cx="10231072" cy="1373746"/>
          </a:xfrm>
        </p:spPr>
        <p:txBody>
          <a:bodyPr>
            <a:normAutofit fontScale="90000"/>
          </a:bodyPr>
          <a:lstStyle/>
          <a:p>
            <a:r>
              <a:rPr lang="pl-PL" b="1" dirty="0"/>
              <a:t>Procedura postępowania na wypadek wystąpienia agresywnych zachowań w szkole lub tzw. fali </a:t>
            </a:r>
            <a:endParaRPr lang="pl-PL" dirty="0"/>
          </a:p>
        </p:txBody>
      </p:sp>
      <p:sp>
        <p:nvSpPr>
          <p:cNvPr id="3" name="Symbol zastępczy zawartości 2"/>
          <p:cNvSpPr>
            <a:spLocks noGrp="1"/>
          </p:cNvSpPr>
          <p:nvPr>
            <p:ph idx="1"/>
          </p:nvPr>
        </p:nvSpPr>
        <p:spPr>
          <a:xfrm>
            <a:off x="677333" y="2160589"/>
            <a:ext cx="9921979" cy="4549304"/>
          </a:xfrm>
        </p:spPr>
        <p:txBody>
          <a:bodyPr>
            <a:normAutofit fontScale="77500" lnSpcReduction="20000"/>
          </a:bodyPr>
          <a:lstStyle/>
          <a:p>
            <a:pPr marL="0" indent="0">
              <a:buNone/>
            </a:pPr>
            <a:r>
              <a:rPr lang="pl-PL" b="1" dirty="0"/>
              <a:t>Agresja fizyczna </a:t>
            </a:r>
            <a:endParaRPr lang="pl-PL" dirty="0"/>
          </a:p>
          <a:p>
            <a:r>
              <a:rPr lang="pl-PL" dirty="0"/>
              <a:t>Należy bezzwłocznie podjąć działania mające na celu powstrzymanie i wyeliminowanie tego zjawiska. Obowiązkiem każdego pracownika szkoły, który zaobserwował atak agresji fizycznej lub został o nim poinformowany jest przerwanie tego zachowania. Pracownik szkoły powinien w sposób stanowczy i zdecydowany przekazać uczestnikom agresji, że nie wyraża zgody na takie zachowanie. Należy mówić dobitnie, głośno, stanowczo, używać krótkich komunikatów. W razie potrzeby należy zadbać o uniemożliwienie dalszego kontaktu miedzy uczniami. </a:t>
            </a:r>
          </a:p>
          <a:p>
            <a:r>
              <a:rPr lang="pl-PL" dirty="0"/>
              <a:t>Należy powiadomić pielęgniarkę szkolną (jeśli taka jest w szkole), pedagoga/psychologa i dyrektora szkoły oraz powiadomić wychowawcę oraz rodziców (opiekunów prawnych) agresora i ofiary. </a:t>
            </a:r>
          </a:p>
          <a:p>
            <a:r>
              <a:rPr lang="pl-PL" dirty="0"/>
              <a:t>W przypadku zagrożenia życia (stan nieprzytomny) - pielęgniarka, pedagog/psycholog lub dyrektor szkoły wzywa natychmiast karetkę pogotowia, nawet bez uzyskania zgody rodziców (opiekunów prawnych). </a:t>
            </a:r>
          </a:p>
          <a:p>
            <a:r>
              <a:rPr lang="pl-PL" dirty="0"/>
              <a:t>Opiekę nad uczniem podczas udzielania pomocy medycznej, ale bez możliwości udzielenia zgody na operację, sprawuje osoba wyznaczona przez dyrektora szkoły. </a:t>
            </a:r>
          </a:p>
          <a:p>
            <a:r>
              <a:rPr lang="pl-PL" dirty="0"/>
              <a:t>Decyzję o dalszym leczeniu dziecka podejmują rodzice (opiekunowie prawni) poszkodowanego. </a:t>
            </a:r>
          </a:p>
          <a:p>
            <a:r>
              <a:rPr lang="pl-PL" dirty="0"/>
              <a:t>Pedagog szkolny/psycholog szkolny i wychowawcy klas przeprowadzają rozmowy z rodzicami (opiekunami prawnymi) obydwu stron oraz ze sprawcą i ofiarą. Z rozmów sporządzają notatkę. </a:t>
            </a:r>
          </a:p>
          <a:p>
            <a:r>
              <a:rPr lang="pl-PL" dirty="0"/>
              <a:t>Pedagog/psycholog szkolny powinien udzielić pomocy terapeutycznej ofierze przemocy, wskazać, jak należy rodzić sobie w kontaktach z innymi, </a:t>
            </a:r>
          </a:p>
          <a:p>
            <a:r>
              <a:rPr lang="pl-PL" dirty="0"/>
              <a:t>W przypadku agresji fizycznej poczucia bezpieczeństwa i wsparcia wymagają również świadkowie ataku. Należy przeprowadzić rozmowę ze świadkami przemocy, wyjaśnić im pojęcie agresji, przypomnieć normy i zasady reagowania na przemoc, ustalić działania w podobnych przypadkach. </a:t>
            </a:r>
          </a:p>
          <a:p>
            <a:endParaRPr lang="pl-PL" dirty="0"/>
          </a:p>
        </p:txBody>
      </p:sp>
    </p:spTree>
    <p:extLst>
      <p:ext uri="{BB962C8B-B14F-4D97-AF65-F5344CB8AC3E}">
        <p14:creationId xmlns:p14="http://schemas.microsoft.com/office/powerpoint/2010/main" val="2743579127"/>
      </p:ext>
    </p:extLst>
  </p:cSld>
  <p:clrMapOvr>
    <a:masterClrMapping/>
  </p:clrMapOvr>
</p:sld>
</file>

<file path=ppt/theme/theme1.xml><?xml version="1.0" encoding="utf-8"?>
<a:theme xmlns:a="http://schemas.openxmlformats.org/drawingml/2006/main" name="Faseta">
  <a:themeElements>
    <a:clrScheme name="Fas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s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s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149</TotalTime>
  <Words>3100</Words>
  <Application>Microsoft Office PowerPoint</Application>
  <PresentationFormat>Panoramiczny</PresentationFormat>
  <Paragraphs>301</Paragraphs>
  <Slides>33</Slides>
  <Notes>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33</vt:i4>
      </vt:variant>
    </vt:vector>
  </HeadingPairs>
  <TitlesOfParts>
    <vt:vector size="38" baseType="lpstr">
      <vt:lpstr>Arial</vt:lpstr>
      <vt:lpstr>Cambria</vt:lpstr>
      <vt:lpstr>Trebuchet MS</vt:lpstr>
      <vt:lpstr>Wingdings 3</vt:lpstr>
      <vt:lpstr>Faseta</vt:lpstr>
      <vt:lpstr>  PROCEDURY REAGOWANIA W PRZYPADKU WYSTĄPIENIA WEWNĘTRZNYCH  I ZEWNĘTRZNYCH ZAGROŻEŃ FIZYCZNYCH w LO Nr III im. J. Słowackiego w OTWOCKU</vt:lpstr>
      <vt:lpstr>      Ewakuacja w trakcie lekcji i przerwy – zasady postępowania po ogłoszeniu alarmu w szkole/placówce oświatowej  </vt:lpstr>
      <vt:lpstr>O zagrożeniu należy bezzwłocznie poinformować odpowiednie służby:  </vt:lpstr>
      <vt:lpstr>Najważniejsze zasady, które powinien pamiętać i przestrzegać każdy uczeń z chwilą ogłoszenia alarmu w szkole:  </vt:lpstr>
      <vt:lpstr>Wtargnięcie napastnika (terrorysty) do szkoły </vt:lpstr>
      <vt:lpstr>W przypadku bezpośredniego kontaktu z napastnikami, którzy dążą do przejęcia kontroli nad szkołą: </vt:lpstr>
      <vt:lpstr>Zagrożenia wewnętrzne </vt:lpstr>
      <vt:lpstr>Rekomendacje dla działań w szkole   </vt:lpstr>
      <vt:lpstr>Procedura postępowania na wypadek wystąpienia agresywnych zachowań w szkole lub tzw. fali </vt:lpstr>
      <vt:lpstr>UWAGA !</vt:lpstr>
      <vt:lpstr>Sposób postępowania   </vt:lpstr>
      <vt:lpstr>Obowiązki pracowników szkoły   </vt:lpstr>
      <vt:lpstr>Procedura postępowania na wypadek znalezienia w szkole substancji psychoaktywnych </vt:lpstr>
      <vt:lpstr> W przypadku podejrzenia ucznia o posiadanie środków odurzających należy:    </vt:lpstr>
      <vt:lpstr>W przypadku rozpoznania stanu odurzenia ucznia alkoholem:    </vt:lpstr>
      <vt:lpstr>W przypadku rozpoznania stanu odurzenia ucznia narkotykami:    </vt:lpstr>
      <vt:lpstr>W przypadku rozpoznania stanu odurzenia ucznia „dopalaczami”:    </vt:lpstr>
      <vt:lpstr>W przypadku odmowy współpracy przez rodziców:    </vt:lpstr>
      <vt:lpstr>Obowiązki pracowników szkoły   </vt:lpstr>
      <vt:lpstr>Procedura postępowania na wypadek wystąpienia kradzieży lub wymuszenia pieniędzy lub przedmiotów wartościowych </vt:lpstr>
      <vt:lpstr> Otrzymanie przez ucznia prawomocnego wyroku ukończenia postępowania karnego    </vt:lpstr>
      <vt:lpstr>Obowiązki pracowników   </vt:lpstr>
      <vt:lpstr>Procedura postępowania na wypadek wystąpienia przypadków pedofilii w szkole </vt:lpstr>
      <vt:lpstr>Podstawy prawne uruchomienia procedury   </vt:lpstr>
      <vt:lpstr>Procedura postępowania na wypadek wystąpienia przypadków rozpowszechniania pornografii w szkole przez ucznia </vt:lpstr>
      <vt:lpstr>Procedura postępowania na wypadek wystąpienia przypadków prostytucji w szkole lub wśród uczniów </vt:lpstr>
      <vt:lpstr>Prezentacja programu PowerPoint</vt:lpstr>
      <vt:lpstr>Podstawa prawna   </vt:lpstr>
      <vt:lpstr>Procedura postępowania w sytuacji wystąpienia przypadków niepokojących zachowań seksualnych uczniów w szkole </vt:lpstr>
      <vt:lpstr>Prezentacja programu PowerPoint</vt:lpstr>
      <vt:lpstr>Procedura postępowania na wypadek popełnienia przez ucznia czynu karalnego </vt:lpstr>
      <vt:lpstr>Sposób działania   </vt:lpstr>
      <vt:lpstr>Procedura postępowania na wypadek ucznia będącego ofiarą czynu karalnego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PROCEDURY REAGOWANIA W PRZYPADKU WYSTĄPIENIA WEWNĘTRZNYCH I ZEWNĘTRZNYCH ZAGROŻEŃ FIZYCZNYCH W SZKOLE</dc:title>
  <dc:creator>User</dc:creator>
  <cp:lastModifiedBy>Barbara Laskus</cp:lastModifiedBy>
  <cp:revision>35</cp:revision>
  <dcterms:created xsi:type="dcterms:W3CDTF">2019-05-14T10:18:56Z</dcterms:created>
  <dcterms:modified xsi:type="dcterms:W3CDTF">2026-07-09T13:01:46Z</dcterms:modified>
</cp:coreProperties>
</file>